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 id="2147483891" r:id="rId2"/>
  </p:sldMasterIdLst>
  <p:notesMasterIdLst>
    <p:notesMasterId r:id="rId18"/>
  </p:notesMasterIdLst>
  <p:handoutMasterIdLst>
    <p:handoutMasterId r:id="rId19"/>
  </p:handoutMasterIdLst>
  <p:sldIdLst>
    <p:sldId id="444" r:id="rId3"/>
    <p:sldId id="445" r:id="rId4"/>
    <p:sldId id="446" r:id="rId5"/>
    <p:sldId id="447" r:id="rId6"/>
    <p:sldId id="2147374699" r:id="rId7"/>
    <p:sldId id="2147374705" r:id="rId8"/>
    <p:sldId id="2147374706" r:id="rId9"/>
    <p:sldId id="448" r:id="rId10"/>
    <p:sldId id="2147374707" r:id="rId11"/>
    <p:sldId id="2147374700" r:id="rId12"/>
    <p:sldId id="2147374701" r:id="rId13"/>
    <p:sldId id="2147374702" r:id="rId14"/>
    <p:sldId id="2147374704" r:id="rId15"/>
    <p:sldId id="2147374697" r:id="rId16"/>
    <p:sldId id="2147374696" r:id="rId17"/>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444"/>
            <p14:sldId id="445"/>
            <p14:sldId id="446"/>
            <p14:sldId id="447"/>
            <p14:sldId id="2147374699"/>
            <p14:sldId id="2147374705"/>
            <p14:sldId id="2147374706"/>
            <p14:sldId id="448"/>
            <p14:sldId id="2147374707"/>
            <p14:sldId id="2147374700"/>
            <p14:sldId id="2147374701"/>
            <p14:sldId id="2147374702"/>
            <p14:sldId id="2147374704"/>
            <p14:sldId id="2147374697"/>
            <p14:sldId id="2147374696"/>
          </p14:sldIdLst>
        </p14:section>
        <p14:section name="Cover Slides" id="{DACC9F6D-4555-EC4D-8EF5-BC43604DC2ED}">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BBFF"/>
    <a:srgbClr val="C1C7CD"/>
    <a:srgbClr val="A2A9B0"/>
    <a:srgbClr val="343A3F"/>
    <a:srgbClr val="491D8B"/>
    <a:srgbClr val="351062"/>
    <a:srgbClr val="0043CE"/>
    <a:srgbClr val="DFDFDF"/>
    <a:srgbClr val="002D9C"/>
    <a:srgbClr val="054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59"/>
    <p:restoredTop sz="96327"/>
  </p:normalViewPr>
  <p:slideViewPr>
    <p:cSldViewPr snapToGrid="0" snapToObjects="1">
      <p:cViewPr varScale="1">
        <p:scale>
          <a:sx n="124" d="100"/>
          <a:sy n="124" d="100"/>
        </p:scale>
        <p:origin x="112" y="92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49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1" y="201170"/>
            <a:ext cx="8138235" cy="363606"/>
          </a:xfrm>
        </p:spPr>
        <p:txBody>
          <a:bodyPr/>
          <a:lstStyle>
            <a:lvl1pPr>
              <a:defRPr/>
            </a:lvl1pPr>
          </a:lstStyle>
          <a:p>
            <a:r>
              <a:rPr lang="en-US" dirty="0"/>
              <a:t>Intro to Machine learning and Variational Quantum methods</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771088"/>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04D3608-45B3-5944-AE87-1A17A3C2796F}"/>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357668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2144"/>
            <a:ext cx="4206240" cy="3361944"/>
          </a:xfrm>
        </p:spPr>
        <p:txBody>
          <a:bodyPr/>
          <a:lstStyle>
            <a:lvl1pPr>
              <a:lnSpc>
                <a:spcPct val="90000"/>
              </a:lnSpc>
              <a:defRPr sz="9200" b="0" i="0">
                <a:solidFill>
                  <a:schemeClr val="accent4"/>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7BA59259-AA31-654E-97CA-EC574BEA60AB}"/>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6EB3ECEA-C42B-5942-9D65-C3B4A8DEC1EE}"/>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76812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73152" y="201168"/>
            <a:ext cx="5465275" cy="1729232"/>
          </a:xfrm>
        </p:spPr>
        <p:txBody>
          <a:bodyPr/>
          <a:lstStyle>
            <a:lvl1pPr marL="164592" indent="-164592">
              <a:defRPr>
                <a:solidFill>
                  <a:schemeClr val="accent4"/>
                </a:solidFill>
              </a:defRPr>
            </a:lvl1pPr>
          </a:lstStyle>
          <a:p>
            <a:r>
              <a:rPr lang="en-US" dirty="0"/>
              <a:t>“Template for a single quote: adjust optional author information to have similar spacing at the end of the quote.”</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19456" y="1943280"/>
            <a:ext cx="4123944" cy="246888"/>
          </a:xfrm>
        </p:spPr>
        <p:txBody>
          <a:bodyPr/>
          <a:lstStyle>
            <a:lvl1pPr>
              <a:defRPr>
                <a:solidFill>
                  <a:schemeClr val="tx2"/>
                </a:solidFill>
              </a:defRPr>
            </a:lvl1pPr>
            <a:lvl2pPr marL="0" indent="0">
              <a:buNone/>
              <a:defRPr/>
            </a:lvl2pPr>
          </a:lstStyle>
          <a:p>
            <a:pPr lvl="0"/>
            <a:r>
              <a:rPr lang="en-US" dirty="0"/>
              <a:t>Richard P. Feynman</a:t>
            </a:r>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19456" y="2201719"/>
            <a:ext cx="4114800" cy="246888"/>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Simulating Physics with Computers, 1981</a:t>
            </a:r>
          </a:p>
        </p:txBody>
      </p:sp>
      <p:pic>
        <p:nvPicPr>
          <p:cNvPr id="8" name="Picture 7">
            <a:extLst>
              <a:ext uri="{FF2B5EF4-FFF2-40B4-BE49-F238E27FC236}">
                <a16:creationId xmlns:a16="http://schemas.microsoft.com/office/drawing/2014/main" id="{4180B920-2FAB-3443-8C98-23FB9C0646C1}"/>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642A4B5D-B10D-D84A-BE8E-DF034002A939}"/>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67763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793488" y="1276350"/>
            <a:ext cx="7557025" cy="3867150"/>
          </a:xfrm>
        </p:spPr>
        <p:txBody>
          <a:bodyPr lIns="91440" tIns="91440" rIns="91440" bIns="91440"/>
          <a:lstStyle/>
          <a:p>
            <a:r>
              <a:rPr lang="en-US"/>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71803158" y="424434"/>
            <a:ext cx="4142232" cy="4294632"/>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19456" y="173736"/>
            <a:ext cx="4123944" cy="987552"/>
          </a:xfrm>
        </p:spPr>
        <p:txBody>
          <a:bodyPr/>
          <a:lstStyle>
            <a:lvl1pPr>
              <a:defRPr sz="2000"/>
            </a:lvl1pPr>
            <a:lvl2pPr marL="0" indent="0">
              <a:buNone/>
              <a:defRPr/>
            </a:lvl2pPr>
          </a:lstStyle>
          <a:p>
            <a:pPr lvl="0"/>
            <a:r>
              <a:rPr lang="en-US" dirty="0"/>
              <a:t>Title + image below</a:t>
            </a:r>
          </a:p>
        </p:txBody>
      </p:sp>
      <p:pic>
        <p:nvPicPr>
          <p:cNvPr id="8" name="Picture 7">
            <a:extLst>
              <a:ext uri="{FF2B5EF4-FFF2-40B4-BE49-F238E27FC236}">
                <a16:creationId xmlns:a16="http://schemas.microsoft.com/office/drawing/2014/main" id="{FBA4B59C-B36E-D54C-B946-91E1A82DB933}"/>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44261C11-94E5-3A46-AA2E-0CA319CFB44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880521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F9B03F50-56E0-3A44-B447-1A2FDAD9DD07}"/>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68459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1CACC356-0F99-0E43-AB58-2F12C129B745}"/>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7" name="Footer Placeholder">
            <a:extLst>
              <a:ext uri="{FF2B5EF4-FFF2-40B4-BE49-F238E27FC236}">
                <a16:creationId xmlns:a16="http://schemas.microsoft.com/office/drawing/2014/main" id="{E77755DA-884E-AC40-B616-B912F333AA3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3373257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91456" y="1243584"/>
            <a:ext cx="4123944" cy="3252216"/>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B1EA5C5-1290-BA40-A795-C9598C468C2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A6CF4744-28C9-DE43-B37D-49FDECD28E05}"/>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53502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6147695-FEE4-5E4B-BC80-907AD3565FBE}"/>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CBBA70B4-ABBA-D14C-BBD7-84D09C6A157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556769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23944" cy="3252216"/>
          </a:xfrm>
        </p:spPr>
        <p:txBody>
          <a:bodyPr/>
          <a:lstStyle>
            <a:lvl1pPr>
              <a:defRPr sz="1400"/>
            </a:lvl1pPr>
          </a:lstStyle>
          <a:p>
            <a:pPr lvl="0"/>
            <a:r>
              <a:rPr lang="en-US"/>
              <a:t>Click to edit Master text styles</a:t>
            </a:r>
          </a:p>
        </p:txBody>
      </p:sp>
      <p:pic>
        <p:nvPicPr>
          <p:cNvPr id="10" name="Picture 9">
            <a:extLst>
              <a:ext uri="{FF2B5EF4-FFF2-40B4-BE49-F238E27FC236}">
                <a16:creationId xmlns:a16="http://schemas.microsoft.com/office/drawing/2014/main" id="{598177D5-D7B7-714F-9574-4AEF1B0BE672}"/>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4CD72831-DC8A-2449-9ABF-C1D04D0D92B4}"/>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829141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1C94505B-260A-D145-85B8-2E423631BC7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3" name="Footer Placeholder">
            <a:extLst>
              <a:ext uri="{FF2B5EF4-FFF2-40B4-BE49-F238E27FC236}">
                <a16:creationId xmlns:a16="http://schemas.microsoft.com/office/drawing/2014/main" id="{F042AE0F-87EF-E549-B2B4-A378BF7C9582}"/>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230125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09944"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a:ln>
            <a:solidFill>
              <a:schemeClr val="accent1"/>
            </a:solidFill>
          </a:ln>
        </p:spPr>
        <p:txBody>
          <a:bodyPr/>
          <a:lstStyle>
            <a:lvl1pPr>
              <a:defRPr sz="2800" b="0">
                <a:solidFill>
                  <a:schemeClr val="accent4"/>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0">
                <a:solidFill>
                  <a:schemeClr val="accent4"/>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0">
                <a:solidFill>
                  <a:schemeClr val="accent4"/>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0">
                <a:solidFill>
                  <a:schemeClr val="accent4"/>
                </a:solidFill>
              </a:defRPr>
            </a:lvl1pPr>
          </a:lstStyle>
          <a:p>
            <a:pPr lvl="0"/>
            <a:r>
              <a:rPr lang="en-US" dirty="0"/>
              <a:t>4.</a:t>
            </a:r>
          </a:p>
        </p:txBody>
      </p:sp>
      <p:pic>
        <p:nvPicPr>
          <p:cNvPr id="16" name="Picture 15">
            <a:extLst>
              <a:ext uri="{FF2B5EF4-FFF2-40B4-BE49-F238E27FC236}">
                <a16:creationId xmlns:a16="http://schemas.microsoft.com/office/drawing/2014/main" id="{3B0A8879-FC55-0D4E-8979-E28A1D74F9FE}"/>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5" name="Footer Placeholder">
            <a:extLst>
              <a:ext uri="{FF2B5EF4-FFF2-40B4-BE49-F238E27FC236}">
                <a16:creationId xmlns:a16="http://schemas.microsoft.com/office/drawing/2014/main" id="{6EA0F89A-A366-1047-ACF9-A397EF9480D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938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err="1"/>
              <a:t>Qiskit</a:t>
            </a:r>
            <a:r>
              <a:rPr lang="en-US" dirty="0"/>
              <a:t> Template – </a:t>
            </a:r>
            <a:br>
              <a:rPr lang="en-US" dirty="0"/>
            </a:br>
            <a:r>
              <a:rPr lang="en-US" dirty="0"/>
              <a:t>2 line title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152910"/>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6172BEEF-2781-524F-BA94-080DFFA168E7}"/>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837503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96FB959A-62A4-894A-AF90-D05521094BAF}"/>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E8383952-EDC9-CB44-994A-67C72199CE4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88799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2505457" y="1243584"/>
            <a:ext cx="1837943" cy="3255264"/>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D759DD9A-3307-3745-916B-5B4AE1E254B2}"/>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1" name="Footer Placeholder">
            <a:extLst>
              <a:ext uri="{FF2B5EF4-FFF2-40B4-BE49-F238E27FC236}">
                <a16:creationId xmlns:a16="http://schemas.microsoft.com/office/drawing/2014/main" id="{B60D9D6E-4547-EB48-B414-CFF3FECD6B34}"/>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794904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19456" y="201168"/>
            <a:ext cx="1837944" cy="1729232"/>
          </a:xfrm>
        </p:spPr>
        <p:txBody>
          <a:bodyPr/>
          <a:lstStyle/>
          <a:p>
            <a:pPr lvl="0"/>
            <a:r>
              <a:rPr lang="en-US" dirty="0"/>
              <a:t>Small title, image or content on right  </a:t>
            </a:r>
          </a:p>
          <a:p>
            <a:pPr lvl="0"/>
            <a:endParaRPr lang="en-US" dirty="0"/>
          </a:p>
        </p:txBody>
      </p:sp>
      <p:sp>
        <p:nvSpPr>
          <p:cNvPr id="6" name="Footer Placeholder">
            <a:extLst>
              <a:ext uri="{FF2B5EF4-FFF2-40B4-BE49-F238E27FC236}">
                <a16:creationId xmlns:a16="http://schemas.microsoft.com/office/drawing/2014/main" id="{1910AF3D-614E-2249-9A52-8E60ED30BB2C}"/>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89013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05456" y="1243584"/>
            <a:ext cx="1833373" cy="3206750"/>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dirty="0"/>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19456" y="1243583"/>
            <a:ext cx="1837943" cy="1325880"/>
          </a:xfrm>
        </p:spPr>
        <p:txBody>
          <a:bodyPr/>
          <a:lstStyle/>
          <a:p>
            <a:pPr lvl="0"/>
            <a:r>
              <a:rPr lang="en-US"/>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12" name="Picture 11">
            <a:extLst>
              <a:ext uri="{FF2B5EF4-FFF2-40B4-BE49-F238E27FC236}">
                <a16:creationId xmlns:a16="http://schemas.microsoft.com/office/drawing/2014/main" id="{F63DCE21-9B45-354E-AA37-38CFCAC09784}"/>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3" name="Footer Placeholder">
            <a:extLst>
              <a:ext uri="{FF2B5EF4-FFF2-40B4-BE49-F238E27FC236}">
                <a16:creationId xmlns:a16="http://schemas.microsoft.com/office/drawing/2014/main" id="{DA1DFBDC-FB6B-0048-9E37-A2FE49D2A73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052878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2285999" cy="51435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p:cNvSpPr>
            <a:spLocks noGrp="1"/>
          </p:cNvSpPr>
          <p:nvPr>
            <p:ph type="pic" sz="quarter" idx="14"/>
          </p:nvPr>
        </p:nvSpPr>
        <p:spPr>
          <a:xfrm>
            <a:off x="2286000" y="0"/>
            <a:ext cx="6858000" cy="5148072"/>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19456" y="1243585"/>
            <a:ext cx="1837944" cy="1328166"/>
          </a:xfr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pic>
        <p:nvPicPr>
          <p:cNvPr id="10" name="Picture 9">
            <a:extLst>
              <a:ext uri="{FF2B5EF4-FFF2-40B4-BE49-F238E27FC236}">
                <a16:creationId xmlns:a16="http://schemas.microsoft.com/office/drawing/2014/main" id="{5289E520-EA17-C248-B6F5-1F0676D91B38}"/>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1" name="Footer Placeholder">
            <a:extLst>
              <a:ext uri="{FF2B5EF4-FFF2-40B4-BE49-F238E27FC236}">
                <a16:creationId xmlns:a16="http://schemas.microsoft.com/office/drawing/2014/main" id="{34E73E9C-4876-FD4C-8D76-A79D81B77FEE}"/>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998328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812B28B-ACA7-1346-93B9-9410540187EC}"/>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AC2E1A45-45E8-C34B-A18B-E8A4AF71B4B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960158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B4DA7209-6E45-D648-A031-B025D9E2885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37290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1 column + 3 boxes gray">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343A3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AF20E641-1F0A-6845-AB1E-2D7C05AA9AC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4026209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491D8B"/>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6CE5096-A57F-7547-BC88-AEB20639215B}"/>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3B0F0B6A-BFA5-BA4E-9A59-2D2D954C605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062981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boxes gray">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343A3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A2A9B0"/>
          </a:solidFill>
          <a:ln>
            <a:noFill/>
          </a:ln>
        </p:spPr>
        <p:txBody>
          <a:bodyPr lIns="219456" tIns="201168" rIns="228600" bIns="228600"/>
          <a:lstStyle>
            <a:lvl1pPr>
              <a:defRPr>
                <a:solidFill>
                  <a:schemeClr val="bg2"/>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8DB5A30C-170F-E948-B3C5-224672D44CF8}"/>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99A88E94-B3C7-A044-9C37-38F4AB3A594C}"/>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631330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454631"/>
          </a:xfrm>
        </p:spPr>
        <p:txBody>
          <a:bodyPr/>
          <a:lstStyle>
            <a:lvl1pPr>
              <a:defRPr/>
            </a:lvl1pPr>
          </a:lstStyle>
          <a:p>
            <a:r>
              <a:rPr lang="en-US" dirty="0" err="1"/>
              <a:t>Qiskit</a:t>
            </a:r>
            <a:r>
              <a:rPr lang="en-US" dirty="0"/>
              <a:t> Template – </a:t>
            </a:r>
            <a:br>
              <a:rPr lang="en-US" dirty="0"/>
            </a:br>
            <a:r>
              <a:rPr lang="en-US" dirty="0"/>
              <a:t>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535662"/>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FB5DFD84-A2F3-4648-A309-7752BD8F1061}"/>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70310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2"/>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4B2D9E59-F409-DB4F-8BEB-B7241BDDD518}"/>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649054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rgbClr val="343A3F"/>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6"/>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F4A99DF8-D7A8-3A40-9E99-F62F594FF5D3}"/>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B88C6DEF-9B67-3F42-A927-DA01DBF5693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578588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3"/>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2"/>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bg1"/>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343A3F"/>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340A9478-0A14-1949-BD8A-204CEFC95CF4}"/>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931546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23085" y="1254615"/>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Qiskit logo">
            <a:extLst>
              <a:ext uri="{FF2B5EF4-FFF2-40B4-BE49-F238E27FC236}">
                <a16:creationId xmlns:a16="http://schemas.microsoft.com/office/drawing/2014/main" id="{1C2497EA-22F7-A244-AECF-92451FF28788}"/>
              </a:ext>
            </a:extLst>
          </p:cNvPr>
          <p:cNvPicPr>
            <a:picLocks noChangeAspect="1"/>
          </p:cNvPicPr>
          <p:nvPr userDrawn="1"/>
        </p:nvPicPr>
        <p:blipFill>
          <a:blip r:embed="rId2"/>
          <a:stretch>
            <a:fillRect/>
          </a:stretch>
        </p:blipFill>
        <p:spPr>
          <a:xfrm>
            <a:off x="3707003" y="1706753"/>
            <a:ext cx="1729995" cy="1729995"/>
          </a:xfrm>
          <a:prstGeom prst="rect">
            <a:avLst/>
          </a:prstGeom>
        </p:spPr>
      </p:pic>
    </p:spTree>
    <p:extLst>
      <p:ext uri="{BB962C8B-B14F-4D97-AF65-F5344CB8AC3E}">
        <p14:creationId xmlns:p14="http://schemas.microsoft.com/office/powerpoint/2010/main" val="326066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2"/>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82BF976-23CB-E744-9477-5B286402FC37}"/>
              </a:ext>
            </a:extLst>
          </p:cNvPr>
          <p:cNvPicPr>
            <a:picLocks noChangeAspect="1"/>
          </p:cNvPicPr>
          <p:nvPr userDrawn="1"/>
        </p:nvPicPr>
        <p:blipFill>
          <a:blip r:embed="rId2"/>
          <a:stretch>
            <a:fillRect/>
          </a:stretch>
        </p:blipFill>
        <p:spPr>
          <a:xfrm>
            <a:off x="7789331" y="128929"/>
            <a:ext cx="1126001" cy="350899"/>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6E8EBF7D-F886-3443-9560-2905D4F431E4}"/>
              </a:ext>
            </a:extLst>
          </p:cNvPr>
          <p:cNvPicPr>
            <a:picLocks noChangeAspect="1"/>
          </p:cNvPicPr>
          <p:nvPr userDrawn="1"/>
        </p:nvPicPr>
        <p:blipFill>
          <a:blip r:embed="rId2"/>
          <a:stretch>
            <a:fillRect/>
          </a:stretch>
        </p:blipFill>
        <p:spPr>
          <a:xfrm>
            <a:off x="7789331" y="128929"/>
            <a:ext cx="1126001" cy="350899"/>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500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996FA949-77F5-B140-A27D-24EAB251B7D8}"/>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6" name="Footer Placeholder">
            <a:extLst>
              <a:ext uri="{FF2B5EF4-FFF2-40B4-BE49-F238E27FC236}">
                <a16:creationId xmlns:a16="http://schemas.microsoft.com/office/drawing/2014/main" id="{A6ADE3A3-3F84-ED47-BD58-24B435B1577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4851297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2"/>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63DFA674-6873-714F-AEBE-C37E86787B16}"/>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6" name="Footer Placeholder">
            <a:extLst>
              <a:ext uri="{FF2B5EF4-FFF2-40B4-BE49-F238E27FC236}">
                <a16:creationId xmlns:a16="http://schemas.microsoft.com/office/drawing/2014/main" id="{7000AB6D-46C5-1049-AA9D-DD8D03BDF4BC}"/>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887675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chemeClr val="accent2"/>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D0CD169E-2785-9745-9264-3979FC58D4E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5AFF83DD-82E1-7547-9491-8772ADEF79BA}"/>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724364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562535" cy="1729232"/>
          </a:xfrm>
        </p:spPr>
        <p:txBody>
          <a:bodyPr lIns="0" rIns="0"/>
          <a:lstStyle>
            <a:lvl1pPr marL="164592" indent="-164592">
              <a:defRPr>
                <a:solidFill>
                  <a:schemeClr val="accent2"/>
                </a:solidFill>
              </a:defRPr>
            </a:lvl1pPr>
          </a:lstStyle>
          <a:p>
            <a:r>
              <a:rPr lang="en-US" dirty="0"/>
              <a:t>“Template for a single quote: adjust optional author information to have similar spacing at the end of the quote.”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8" name="Picture 7">
            <a:extLst>
              <a:ext uri="{FF2B5EF4-FFF2-40B4-BE49-F238E27FC236}">
                <a16:creationId xmlns:a16="http://schemas.microsoft.com/office/drawing/2014/main" id="{630502A4-D5DC-3C41-9981-32A9D4D6790C}"/>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D6103499-33D1-C843-9422-DCDC0FC6B0B8}"/>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8960679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1" cy="386715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7" name="Picture 6">
            <a:extLst>
              <a:ext uri="{FF2B5EF4-FFF2-40B4-BE49-F238E27FC236}">
                <a16:creationId xmlns:a16="http://schemas.microsoft.com/office/drawing/2014/main" id="{8DAC7144-2488-B74B-9213-2428C8635C15}"/>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9" name="Footer Placeholder">
            <a:extLst>
              <a:ext uri="{FF2B5EF4-FFF2-40B4-BE49-F238E27FC236}">
                <a16:creationId xmlns:a16="http://schemas.microsoft.com/office/drawing/2014/main" id="{0EC3F7EB-4BC6-DA4D-A27F-D38A73342713}"/>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074894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603E453C-2EDF-AD4B-8359-969C94F9BC0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024815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809ECAC6-FC3D-7F41-B259-F7EC92E2368A}"/>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7" name="Footer Placeholder">
            <a:extLst>
              <a:ext uri="{FF2B5EF4-FFF2-40B4-BE49-F238E27FC236}">
                <a16:creationId xmlns:a16="http://schemas.microsoft.com/office/drawing/2014/main" id="{952CE0E9-535B-BE4A-B6A4-BDE175E9D947}"/>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545482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0957E866-D743-DE4B-A3EE-5E6528195D7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8" name="Footer Placeholder">
            <a:extLst>
              <a:ext uri="{FF2B5EF4-FFF2-40B4-BE49-F238E27FC236}">
                <a16:creationId xmlns:a16="http://schemas.microsoft.com/office/drawing/2014/main" id="{3FC5EFFC-F37A-354A-8B32-6BD2239DC34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8800972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dirty="0"/>
              <a:t>Click to edit Master text styles</a:t>
            </a:r>
          </a:p>
        </p:txBody>
      </p:sp>
      <p:pic>
        <p:nvPicPr>
          <p:cNvPr id="9" name="Picture 8">
            <a:extLst>
              <a:ext uri="{FF2B5EF4-FFF2-40B4-BE49-F238E27FC236}">
                <a16:creationId xmlns:a16="http://schemas.microsoft.com/office/drawing/2014/main" id="{C6CF7396-631B-3640-8F42-ED6FE4955FE9}"/>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E20FF421-369B-9842-B879-B21B31EDB13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5152784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3A2FD53-02F5-0043-9377-EABE2CAFF03B}"/>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1" name="Footer Placeholder">
            <a:extLst>
              <a:ext uri="{FF2B5EF4-FFF2-40B4-BE49-F238E27FC236}">
                <a16:creationId xmlns:a16="http://schemas.microsoft.com/office/drawing/2014/main" id="{61168FD5-51FF-504C-B9A3-CCA28DE205AB}"/>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05603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2" name="Picture 1">
            <a:extLst>
              <a:ext uri="{FF2B5EF4-FFF2-40B4-BE49-F238E27FC236}">
                <a16:creationId xmlns:a16="http://schemas.microsoft.com/office/drawing/2014/main" id="{AEB11393-AF51-184A-8A1C-6F7D9B74FEA2}"/>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5788174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2"/>
                </a:solidFill>
              </a:defRPr>
            </a:lvl1pPr>
          </a:lstStyle>
          <a:p>
            <a:pPr lvl="0"/>
            <a:r>
              <a:rPr lang="en-US" dirty="0"/>
              <a:t>4.</a:t>
            </a:r>
          </a:p>
        </p:txBody>
      </p:sp>
      <p:pic>
        <p:nvPicPr>
          <p:cNvPr id="15" name="Picture 14">
            <a:extLst>
              <a:ext uri="{FF2B5EF4-FFF2-40B4-BE49-F238E27FC236}">
                <a16:creationId xmlns:a16="http://schemas.microsoft.com/office/drawing/2014/main" id="{E8825B79-2A47-8A4A-8D22-03B1609F154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6" name="Footer Placeholder">
            <a:extLst>
              <a:ext uri="{FF2B5EF4-FFF2-40B4-BE49-F238E27FC236}">
                <a16:creationId xmlns:a16="http://schemas.microsoft.com/office/drawing/2014/main" id="{4AAA822D-1EBE-BB41-9A46-2450969B579A}"/>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8049953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9AC94D8-ECC6-2946-9DA1-0E11B5EC2BDB}"/>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39C69FBD-6189-2448-BEC9-46A94D2DCE65}"/>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572369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5A4F764B-1ED9-5D46-A500-2ADC50C24F5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1" name="Footer Placeholder">
            <a:extLst>
              <a:ext uri="{FF2B5EF4-FFF2-40B4-BE49-F238E27FC236}">
                <a16:creationId xmlns:a16="http://schemas.microsoft.com/office/drawing/2014/main" id="{65BE26B3-A37C-6C44-8149-F376E4D76F01}"/>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0321320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
        <p:nvSpPr>
          <p:cNvPr id="6" name="Footer Placeholder">
            <a:extLst>
              <a:ext uri="{FF2B5EF4-FFF2-40B4-BE49-F238E27FC236}">
                <a16:creationId xmlns:a16="http://schemas.microsoft.com/office/drawing/2014/main" id="{413CAD52-31B9-F042-9B12-E4633A17D3C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01157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1"/>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3" name="Footer Placeholder">
            <a:extLst>
              <a:ext uri="{FF2B5EF4-FFF2-40B4-BE49-F238E27FC236}">
                <a16:creationId xmlns:a16="http://schemas.microsoft.com/office/drawing/2014/main" id="{D5EA250F-936A-AA4B-AEBA-262156819190}"/>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196729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Left panel title + 4 column">
    <p:bg>
      <p:bgPr>
        <a:solidFill>
          <a:schemeClr val="accent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solidFill>
                  <a:schemeClr val="tx2"/>
                </a:solidFill>
              </a:defRPr>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1pPr>
              <a:defRPr>
                <a:solidFill>
                  <a:schemeClr val="tx2"/>
                </a:solidFill>
              </a:defRPr>
            </a:lvl1pPr>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3" name="Footer Placeholder">
            <a:extLst>
              <a:ext uri="{FF2B5EF4-FFF2-40B4-BE49-F238E27FC236}">
                <a16:creationId xmlns:a16="http://schemas.microsoft.com/office/drawing/2014/main" id="{91D87C72-8044-9A47-A143-A819082D58DD}"/>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9699308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1"/>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2"/>
          </a:solidFill>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dirty="0"/>
              <a:t>Click to edit Master text styles</a:t>
            </a:r>
          </a:p>
        </p:txBody>
      </p:sp>
      <p:sp>
        <p:nvSpPr>
          <p:cNvPr id="10" name="Footer Placeholder">
            <a:extLst>
              <a:ext uri="{FF2B5EF4-FFF2-40B4-BE49-F238E27FC236}">
                <a16:creationId xmlns:a16="http://schemas.microsoft.com/office/drawing/2014/main" id="{6CF4B142-DDDA-934A-84BA-07B1788F226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9392020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7932FB1B-F225-DB4D-A215-6355387CC0A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9DE3AFAD-EB32-FB4E-94F6-EF12C41B1632}"/>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122956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38DC464C-E24E-1F4D-80EE-D2C029DD2ECB}"/>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9213076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1 column + 3 boxes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6"/>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EE7675B2-8FA7-CB4D-9864-9D88F085F1E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19068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0744E27A-ED32-1347-9D8B-91B8F9BED5EF}"/>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33280823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4 boxes (al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rgbClr val="D4BBFF"/>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83865BB-A28A-B147-AC3F-D411849CEFC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9F821A69-25A7-B94D-A499-3A37C5F7D83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854986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4 boxes (alt)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rgbClr val="C1C7C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rgbClr val="A2A9B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E9D4AA7-CB84-3345-BFC0-3ED57BFDF23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D527F17B-D1E5-C04E-91AC-57DF49429C00}"/>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6252871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3DA39184-7F47-2945-88CF-675CCCCD1ACE}"/>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145163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0D2C7F6B-D042-464E-B663-7975CF7A0C12}"/>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8" name="Footer Placeholder">
            <a:extLst>
              <a:ext uri="{FF2B5EF4-FFF2-40B4-BE49-F238E27FC236}">
                <a16:creationId xmlns:a16="http://schemas.microsoft.com/office/drawing/2014/main" id="{5984D2B7-2A07-6946-8F61-822B6C99A9B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4598679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0D780997-7FA5-CF40-8B71-0858BA780B3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9579898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2"/>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C1C7CD"/>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DA9AD6-D0CE-6347-B44E-DBEABF8A1C38}"/>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9" name="Footer Placeholder">
            <a:extLst>
              <a:ext uri="{FF2B5EF4-FFF2-40B4-BE49-F238E27FC236}">
                <a16:creationId xmlns:a16="http://schemas.microsoft.com/office/drawing/2014/main" id="{2C6A2B7A-C7C2-CF44-8AF0-33F49A6222F2}"/>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9659235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D2AF5838-97F6-E64E-8A9B-A059B616AB85}"/>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0086963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IBM sign off">
    <p:bg>
      <p:bgPr>
        <a:solidFill>
          <a:schemeClr val="tx1"/>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Qiskit logo">
            <a:extLst>
              <a:ext uri="{FF2B5EF4-FFF2-40B4-BE49-F238E27FC236}">
                <a16:creationId xmlns:a16="http://schemas.microsoft.com/office/drawing/2014/main" id="{B6046CF8-74E7-DB45-8188-EB07716D27DE}"/>
              </a:ext>
            </a:extLst>
          </p:cNvPr>
          <p:cNvPicPr>
            <a:picLocks noChangeAspect="1"/>
          </p:cNvPicPr>
          <p:nvPr userDrawn="1"/>
        </p:nvPicPr>
        <p:blipFill>
          <a:blip r:embed="rId2"/>
          <a:stretch>
            <a:fillRect/>
          </a:stretch>
        </p:blipFill>
        <p:spPr>
          <a:xfrm>
            <a:off x="3706004" y="1707750"/>
            <a:ext cx="1729996" cy="1729996"/>
          </a:xfrm>
          <a:prstGeom prst="rect">
            <a:avLst/>
          </a:prstGeom>
        </p:spPr>
      </p:pic>
      <p:sp>
        <p:nvSpPr>
          <p:cNvPr id="6" name="Footer Placeholder">
            <a:extLst>
              <a:ext uri="{FF2B5EF4-FFF2-40B4-BE49-F238E27FC236}">
                <a16:creationId xmlns:a16="http://schemas.microsoft.com/office/drawing/2014/main" id="{49AE7DD9-85AB-F84B-A74F-1AF1F3068CA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8059126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
        <p:nvSpPr>
          <p:cNvPr id="6" name="Footer Placeholder">
            <a:extLst>
              <a:ext uri="{FF2B5EF4-FFF2-40B4-BE49-F238E27FC236}">
                <a16:creationId xmlns:a16="http://schemas.microsoft.com/office/drawing/2014/main" id="{15DE8985-C56A-FD4C-8090-5AEA902F4AB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1983694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err="1"/>
              <a:t>Qiskit</a:t>
            </a:r>
            <a:r>
              <a:rPr lang="en-US" dirty="0"/>
              <a:t> © 2020</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454631"/>
          </a:xfrm>
        </p:spPr>
        <p:txBody>
          <a:bodyPr/>
          <a:lstStyle>
            <a:lvl1pPr>
              <a:defRPr>
                <a:solidFill>
                  <a:schemeClr val="tx1"/>
                </a:solidFill>
              </a:defRPr>
            </a:lvl1pPr>
          </a:lstStyle>
          <a:p>
            <a:r>
              <a:rPr lang="en-US" dirty="0" err="1"/>
              <a:t>Qiskit</a:t>
            </a:r>
            <a:r>
              <a:rPr lang="en-US" dirty="0"/>
              <a:t> Template – </a:t>
            </a:r>
            <a:br>
              <a:rPr lang="en-US" dirty="0"/>
            </a:br>
            <a:r>
              <a:rPr lang="en-US" dirty="0"/>
              <a:t>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10312" y="1070842"/>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FB5DFD84-A2F3-4648-A309-7752BD8F1061}"/>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2460866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with footer</a:t>
            </a:r>
          </a:p>
        </p:txBody>
      </p:sp>
      <p:pic>
        <p:nvPicPr>
          <p:cNvPr id="6" name="Picture 5">
            <a:extLst>
              <a:ext uri="{FF2B5EF4-FFF2-40B4-BE49-F238E27FC236}">
                <a16:creationId xmlns:a16="http://schemas.microsoft.com/office/drawing/2014/main" id="{BE74200D-0E98-9549-B4CA-36C96D5EB713}"/>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rgbClr val="351062"/>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lvl1pPr>
              <a:defRPr>
                <a:solidFill>
                  <a:schemeClr val="bg2"/>
                </a:solidFill>
              </a:defRPr>
            </a:lvl1p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10312" y="201168"/>
            <a:ext cx="4142232" cy="1729232"/>
          </a:xfrm>
        </p:spPr>
        <p:txBody>
          <a:bodyPr/>
          <a:lstStyle>
            <a:lvl1pPr>
              <a:defRPr>
                <a:solidFill>
                  <a:schemeClr val="bg1"/>
                </a:solidFill>
              </a:defRPr>
            </a:lvl1pPr>
          </a:lstStyle>
          <a:p>
            <a:r>
              <a:rPr lang="en-US" dirty="0"/>
              <a:t>Click to edit Master title style (3 sizes for title text available) – purple divider</a:t>
            </a:r>
          </a:p>
        </p:txBody>
      </p:sp>
      <p:pic>
        <p:nvPicPr>
          <p:cNvPr id="7" name="Picture 6">
            <a:extLst>
              <a:ext uri="{FF2B5EF4-FFF2-40B4-BE49-F238E27FC236}">
                <a16:creationId xmlns:a16="http://schemas.microsoft.com/office/drawing/2014/main" id="{92CD7D0E-DC26-DC41-9F69-C0836BF34B0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81693563-08DB-0B43-A23C-7C52761357F3}"/>
              </a:ext>
            </a:extLst>
          </p:cNvPr>
          <p:cNvSpPr>
            <a:spLocks noGrp="1"/>
          </p:cNvSpPr>
          <p:nvPr>
            <p:ph type="ftr" sz="quarter" idx="10"/>
          </p:nvPr>
        </p:nvSpPr>
        <p:spPr>
          <a:xfrm>
            <a:off x="228666" y="4787900"/>
            <a:ext cx="4114735" cy="166687"/>
          </a:xfrm>
        </p:spPr>
        <p:txBody>
          <a:bodyPr/>
          <a:lstStyle>
            <a:lvl1pPr>
              <a:defRPr lang="en-US" smtClean="0">
                <a:solidFill>
                  <a:schemeClr val="bg2"/>
                </a:solidFill>
                <a:effectLst/>
              </a:defRPr>
            </a:lvl1pPr>
          </a:lstStyle>
          <a:p>
            <a:r>
              <a:rPr lang="en-US" dirty="0"/>
              <a:t>© 2020 IBM Corporation</a:t>
            </a:r>
          </a:p>
        </p:txBody>
      </p:sp>
    </p:spTree>
    <p:extLst>
      <p:ext uri="{BB962C8B-B14F-4D97-AF65-F5344CB8AC3E}">
        <p14:creationId xmlns:p14="http://schemas.microsoft.com/office/powerpoint/2010/main" val="7709095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tx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27B6B4AC-E881-CE40-9EB9-9EE30FB26F84}"/>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7A9F2E42-38A4-E34A-AB1E-0810DEBB5D19}"/>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2011237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theme" Target="../theme/theme2.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a:t>©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69" r:id="rId1"/>
    <p:sldLayoutId id="2147483967" r:id="rId2"/>
    <p:sldLayoutId id="2147483968" r:id="rId3"/>
    <p:sldLayoutId id="2147483981" r:id="rId4"/>
    <p:sldLayoutId id="2147483982" r:id="rId5"/>
    <p:sldLayoutId id="2147483974" r:id="rId6"/>
    <p:sldLayoutId id="2147483826" r:id="rId7"/>
    <p:sldLayoutId id="2147483975" r:id="rId8"/>
    <p:sldLayoutId id="2147483830" r:id="rId9"/>
    <p:sldLayoutId id="2147483829" r:id="rId10"/>
    <p:sldLayoutId id="2147483831" r:id="rId11"/>
    <p:sldLayoutId id="2147483842" r:id="rId12"/>
    <p:sldLayoutId id="2147483832" r:id="rId13"/>
    <p:sldLayoutId id="2147484015" r:id="rId14"/>
    <p:sldLayoutId id="2147483834" r:id="rId15"/>
    <p:sldLayoutId id="2147483976" r:id="rId16"/>
    <p:sldLayoutId id="2147483977" r:id="rId17"/>
    <p:sldLayoutId id="2147483835" r:id="rId18"/>
    <p:sldLayoutId id="2147483979" r:id="rId19"/>
    <p:sldLayoutId id="2147483836" r:id="rId20"/>
    <p:sldLayoutId id="2147483983" r:id="rId21"/>
    <p:sldLayoutId id="2147483985" r:id="rId22"/>
    <p:sldLayoutId id="2147483839" r:id="rId23"/>
    <p:sldLayoutId id="2147483847" r:id="rId24"/>
    <p:sldLayoutId id="2147483978" r:id="rId25"/>
    <p:sldLayoutId id="2147483843" r:id="rId26"/>
    <p:sldLayoutId id="2147484018" r:id="rId27"/>
    <p:sldLayoutId id="2147483845" r:id="rId28"/>
    <p:sldLayoutId id="2147484019" r:id="rId29"/>
    <p:sldLayoutId id="2147483980" r:id="rId30"/>
    <p:sldLayoutId id="2147484017" r:id="rId31"/>
    <p:sldLayoutId id="2147483848" r:id="rId32"/>
    <p:sldLayoutId id="2147484016" r:id="rId33"/>
    <p:sldLayoutId id="2147483856" r:id="rId34"/>
    <p:sldLayoutId id="2147484013" r:id="rId35"/>
    <p:sldLayoutId id="2147483857" r:id="rId36"/>
  </p:sldLayoutIdLst>
  <p:hf hdr="0" dt="0"/>
  <p:txStyles>
    <p:title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987" r:id="rId1"/>
    <p:sldLayoutId id="2147483986"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28" r:id="rId19"/>
    <p:sldLayoutId id="2147484004" r:id="rId20"/>
    <p:sldLayoutId id="2147484005" r:id="rId21"/>
    <p:sldLayoutId id="2147484006" r:id="rId22"/>
    <p:sldLayoutId id="2147484020" r:id="rId23"/>
    <p:sldLayoutId id="2147484008" r:id="rId24"/>
    <p:sldLayoutId id="2147484021" r:id="rId25"/>
    <p:sldLayoutId id="2147484024" r:id="rId26"/>
    <p:sldLayoutId id="2147484023" r:id="rId27"/>
    <p:sldLayoutId id="2147484010" r:id="rId28"/>
    <p:sldLayoutId id="2147484022" r:id="rId29"/>
    <p:sldLayoutId id="2147484011" r:id="rId30"/>
    <p:sldLayoutId id="2147484014" r:id="rId31"/>
    <p:sldLayoutId id="2147484012" r:id="rId32"/>
    <p:sldLayoutId id="2147484025" r:id="rId33"/>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9.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3.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ABE637-088A-FC4A-A134-CA10E172AD43}"/>
              </a:ext>
            </a:extLst>
          </p:cNvPr>
          <p:cNvSpPr>
            <a:spLocks noGrp="1"/>
          </p:cNvSpPr>
          <p:nvPr>
            <p:ph type="ftr" sz="quarter" idx="10"/>
          </p:nvPr>
        </p:nvSpPr>
        <p:spPr/>
        <p:txBody>
          <a:bodyPr/>
          <a:lstStyle/>
          <a:p>
            <a:r>
              <a:rPr lang="en-US"/>
              <a:t>Qiskit © 2020</a:t>
            </a:r>
            <a:endParaRPr lang="en-US" dirty="0"/>
          </a:p>
        </p:txBody>
      </p:sp>
      <p:sp>
        <p:nvSpPr>
          <p:cNvPr id="3" name="Title 2">
            <a:extLst>
              <a:ext uri="{FF2B5EF4-FFF2-40B4-BE49-F238E27FC236}">
                <a16:creationId xmlns:a16="http://schemas.microsoft.com/office/drawing/2014/main" id="{91484522-6D02-D33B-AB1B-BAD13FAF6537}"/>
              </a:ext>
            </a:extLst>
          </p:cNvPr>
          <p:cNvSpPr>
            <a:spLocks noGrp="1"/>
          </p:cNvSpPr>
          <p:nvPr>
            <p:ph type="title"/>
          </p:nvPr>
        </p:nvSpPr>
        <p:spPr>
          <a:xfrm>
            <a:off x="210312" y="201168"/>
            <a:ext cx="6842560" cy="1454631"/>
          </a:xfrm>
        </p:spPr>
        <p:txBody>
          <a:bodyPr/>
          <a:lstStyle/>
          <a:p>
            <a:r>
              <a:rPr lang="en-US" dirty="0">
                <a:solidFill>
                  <a:schemeClr val="tx1"/>
                </a:solidFill>
              </a:rPr>
              <a:t>IBM Quantum Spring Challenge 2023: A walkthrough!</a:t>
            </a:r>
          </a:p>
        </p:txBody>
      </p:sp>
      <p:sp>
        <p:nvSpPr>
          <p:cNvPr id="4" name="Text Placeholder 3">
            <a:extLst>
              <a:ext uri="{FF2B5EF4-FFF2-40B4-BE49-F238E27FC236}">
                <a16:creationId xmlns:a16="http://schemas.microsoft.com/office/drawing/2014/main" id="{F8CF8357-EA0D-0837-D7D6-948C91E8EB18}"/>
              </a:ext>
            </a:extLst>
          </p:cNvPr>
          <p:cNvSpPr>
            <a:spLocks noGrp="1"/>
          </p:cNvSpPr>
          <p:nvPr>
            <p:ph type="body" sz="quarter" idx="13"/>
          </p:nvPr>
        </p:nvSpPr>
        <p:spPr>
          <a:xfrm>
            <a:off x="207938" y="1285394"/>
            <a:ext cx="4135463" cy="247330"/>
          </a:xfrm>
        </p:spPr>
        <p:txBody>
          <a:bodyPr/>
          <a:lstStyle/>
          <a:p>
            <a:r>
              <a:rPr lang="en-US" dirty="0">
                <a:solidFill>
                  <a:schemeClr val="tx1"/>
                </a:solidFill>
              </a:rPr>
              <a:t>Vishal </a:t>
            </a:r>
            <a:r>
              <a:rPr lang="en-US" dirty="0" err="1">
                <a:solidFill>
                  <a:schemeClr val="tx1"/>
                </a:solidFill>
              </a:rPr>
              <a:t>Sharathchandra</a:t>
            </a:r>
            <a:r>
              <a:rPr lang="en-US" dirty="0">
                <a:solidFill>
                  <a:schemeClr val="tx1"/>
                </a:solidFill>
              </a:rPr>
              <a:t> </a:t>
            </a:r>
            <a:r>
              <a:rPr lang="en-US" dirty="0" err="1">
                <a:solidFill>
                  <a:schemeClr val="tx1"/>
                </a:solidFill>
              </a:rPr>
              <a:t>Bajpe</a:t>
            </a:r>
            <a:endParaRPr lang="en-US" dirty="0">
              <a:solidFill>
                <a:schemeClr val="tx1"/>
              </a:solidFill>
            </a:endParaRPr>
          </a:p>
        </p:txBody>
      </p:sp>
      <p:sp>
        <p:nvSpPr>
          <p:cNvPr id="5" name="Text Placeholder 4">
            <a:extLst>
              <a:ext uri="{FF2B5EF4-FFF2-40B4-BE49-F238E27FC236}">
                <a16:creationId xmlns:a16="http://schemas.microsoft.com/office/drawing/2014/main" id="{DC69FD63-8545-D114-07B2-3BE9F355915F}"/>
              </a:ext>
            </a:extLst>
          </p:cNvPr>
          <p:cNvSpPr>
            <a:spLocks noGrp="1"/>
          </p:cNvSpPr>
          <p:nvPr>
            <p:ph type="body" sz="quarter" idx="14"/>
          </p:nvPr>
        </p:nvSpPr>
        <p:spPr>
          <a:xfrm>
            <a:off x="207938" y="1566939"/>
            <a:ext cx="4984926" cy="251396"/>
          </a:xfrm>
        </p:spPr>
        <p:txBody>
          <a:bodyPr/>
          <a:lstStyle/>
          <a:p>
            <a:r>
              <a:rPr lang="en-US" dirty="0">
                <a:solidFill>
                  <a:schemeClr val="tx1"/>
                </a:solidFill>
              </a:rPr>
              <a:t>Quantum Developer Community Advocate, IBM Quantum</a:t>
            </a:r>
          </a:p>
        </p:txBody>
      </p:sp>
      <p:pic>
        <p:nvPicPr>
          <p:cNvPr id="10" name="Picture 9" descr="A group working on a white board">
            <a:extLst>
              <a:ext uri="{FF2B5EF4-FFF2-40B4-BE49-F238E27FC236}">
                <a16:creationId xmlns:a16="http://schemas.microsoft.com/office/drawing/2014/main" id="{02B4B8FB-F78E-4E89-1970-B5F9E2DD0507}"/>
              </a:ext>
            </a:extLst>
          </p:cNvPr>
          <p:cNvPicPr>
            <a:picLocks noChangeAspect="1"/>
          </p:cNvPicPr>
          <p:nvPr/>
        </p:nvPicPr>
        <p:blipFill>
          <a:blip r:embed="rId2"/>
          <a:stretch>
            <a:fillRect/>
          </a:stretch>
        </p:blipFill>
        <p:spPr>
          <a:xfrm flipH="1">
            <a:off x="6646023" y="1138335"/>
            <a:ext cx="3116319" cy="3116319"/>
          </a:xfrm>
          <a:prstGeom prst="rect">
            <a:avLst/>
          </a:prstGeom>
        </p:spPr>
      </p:pic>
      <p:pic>
        <p:nvPicPr>
          <p:cNvPr id="9" name="Picture 8" descr="A group working with Qiskit">
            <a:extLst>
              <a:ext uri="{FF2B5EF4-FFF2-40B4-BE49-F238E27FC236}">
                <a16:creationId xmlns:a16="http://schemas.microsoft.com/office/drawing/2014/main" id="{47887AF5-79F4-F197-D0E0-4FB52042580F}"/>
              </a:ext>
            </a:extLst>
          </p:cNvPr>
          <p:cNvPicPr>
            <a:picLocks noChangeAspect="1"/>
          </p:cNvPicPr>
          <p:nvPr/>
        </p:nvPicPr>
        <p:blipFill>
          <a:blip r:embed="rId3"/>
          <a:stretch>
            <a:fillRect/>
          </a:stretch>
        </p:blipFill>
        <p:spPr>
          <a:xfrm>
            <a:off x="3259660" y="2100149"/>
            <a:ext cx="4150617" cy="3039462"/>
          </a:xfrm>
          <a:prstGeom prst="rect">
            <a:avLst/>
          </a:prstGeom>
        </p:spPr>
      </p:pic>
      <p:pic>
        <p:nvPicPr>
          <p:cNvPr id="12" name="Picture 11" descr="A group working with Qiskit">
            <a:extLst>
              <a:ext uri="{FF2B5EF4-FFF2-40B4-BE49-F238E27FC236}">
                <a16:creationId xmlns:a16="http://schemas.microsoft.com/office/drawing/2014/main" id="{47DA194D-723A-4D65-6FF2-8363F4CBACA8}"/>
              </a:ext>
            </a:extLst>
          </p:cNvPr>
          <p:cNvPicPr>
            <a:picLocks noChangeAspect="1"/>
          </p:cNvPicPr>
          <p:nvPr/>
        </p:nvPicPr>
        <p:blipFill>
          <a:blip r:embed="rId4"/>
          <a:stretch>
            <a:fillRect/>
          </a:stretch>
        </p:blipFill>
        <p:spPr>
          <a:xfrm>
            <a:off x="0" y="2547759"/>
            <a:ext cx="3270061" cy="2609236"/>
          </a:xfrm>
          <a:prstGeom prst="rect">
            <a:avLst/>
          </a:prstGeom>
        </p:spPr>
      </p:pic>
      <p:sp>
        <p:nvSpPr>
          <p:cNvPr id="15" name="TextBox 14">
            <a:extLst>
              <a:ext uri="{FF2B5EF4-FFF2-40B4-BE49-F238E27FC236}">
                <a16:creationId xmlns:a16="http://schemas.microsoft.com/office/drawing/2014/main" id="{D8953DC8-4D6F-D17E-7C63-DE84837DEF6B}"/>
              </a:ext>
            </a:extLst>
          </p:cNvPr>
          <p:cNvSpPr txBox="1"/>
          <p:nvPr/>
        </p:nvSpPr>
        <p:spPr>
          <a:xfrm>
            <a:off x="-1007706" y="1343608"/>
            <a:ext cx="65" cy="223331"/>
          </a:xfrm>
          <a:prstGeom prst="rect">
            <a:avLst/>
          </a:prstGeom>
          <a:noFill/>
        </p:spPr>
        <p:txBody>
          <a:bodyPr wrap="none" lIns="0" tIns="0" rIns="0" bIns="0" rtlCol="0">
            <a:spAutoFit/>
          </a:bodyPr>
          <a:lstStyle/>
          <a:p>
            <a:pPr algn="l">
              <a:lnSpc>
                <a:spcPct val="110000"/>
              </a:lnSpc>
              <a:spcBef>
                <a:spcPts val="1100"/>
              </a:spcBef>
            </a:pPr>
            <a:endParaRPr lang="en-US" sz="1400" dirty="0" err="1">
              <a:solidFill>
                <a:schemeClr val="bg1"/>
              </a:solidFill>
              <a:latin typeface="IBM Plex Sans" charset="0"/>
              <a:ea typeface="IBM Plex Sans" charset="0"/>
              <a:cs typeface="IBM Plex Sans" charset="0"/>
            </a:endParaRPr>
          </a:p>
        </p:txBody>
      </p:sp>
    </p:spTree>
    <p:extLst>
      <p:ext uri="{BB962C8B-B14F-4D97-AF65-F5344CB8AC3E}">
        <p14:creationId xmlns:p14="http://schemas.microsoft.com/office/powerpoint/2010/main" val="164227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DF04F0-8490-229F-3B52-12087B038D2E}"/>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10</a:t>
            </a:fld>
            <a:endParaRPr lang="en-US"/>
          </a:p>
        </p:txBody>
      </p:sp>
      <p:sp>
        <p:nvSpPr>
          <p:cNvPr id="8" name="Content Placeholder 7">
            <a:extLst>
              <a:ext uri="{FF2B5EF4-FFF2-40B4-BE49-F238E27FC236}">
                <a16:creationId xmlns:a16="http://schemas.microsoft.com/office/drawing/2014/main" id="{16213EBD-50B3-34CF-577C-64FDBF67800C}"/>
              </a:ext>
            </a:extLst>
          </p:cNvPr>
          <p:cNvSpPr>
            <a:spLocks noGrp="1"/>
          </p:cNvSpPr>
          <p:nvPr>
            <p:ph type="body" sz="quarter" idx="13"/>
          </p:nvPr>
        </p:nvSpPr>
        <p:spPr>
          <a:xfrm>
            <a:off x="219456" y="173736"/>
            <a:ext cx="4142232" cy="804672"/>
          </a:xfrm>
        </p:spPr>
        <p:txBody>
          <a:bodyPr>
            <a:normAutofit/>
          </a:bodyPr>
          <a:lstStyle/>
          <a:p>
            <a:r>
              <a:rPr lang="en-US" dirty="0"/>
              <a:t> </a:t>
            </a:r>
          </a:p>
        </p:txBody>
      </p:sp>
      <p:sp>
        <p:nvSpPr>
          <p:cNvPr id="6" name="Footer Placeholder 5">
            <a:extLst>
              <a:ext uri="{FF2B5EF4-FFF2-40B4-BE49-F238E27FC236}">
                <a16:creationId xmlns:a16="http://schemas.microsoft.com/office/drawing/2014/main" id="{F48CFC40-8848-E667-EE98-A33BF2A8976C}"/>
              </a:ext>
            </a:extLst>
          </p:cNvPr>
          <p:cNvSpPr>
            <a:spLocks noGrp="1"/>
          </p:cNvSpPr>
          <p:nvPr>
            <p:ph type="ftr" sz="quarter" idx="10"/>
          </p:nvPr>
        </p:nvSpPr>
        <p:spPr>
          <a:xfrm>
            <a:off x="228666" y="4787900"/>
            <a:ext cx="4114735" cy="166687"/>
          </a:xfrm>
        </p:spPr>
        <p:txBody>
          <a:bodyPr anchor="ctr">
            <a:normAutofit/>
          </a:bodyPr>
          <a:lstStyle/>
          <a:p>
            <a:pPr>
              <a:spcAft>
                <a:spcPts val="600"/>
              </a:spcAft>
            </a:pPr>
            <a:r>
              <a:rPr lang="en-US" dirty="0"/>
              <a:t>© 2020 IBM Corporation</a:t>
            </a:r>
          </a:p>
        </p:txBody>
      </p:sp>
      <p:sp>
        <p:nvSpPr>
          <p:cNvPr id="16" name="テキスト ボックス 10">
            <a:extLst>
              <a:ext uri="{FF2B5EF4-FFF2-40B4-BE49-F238E27FC236}">
                <a16:creationId xmlns:a16="http://schemas.microsoft.com/office/drawing/2014/main" id="{E3696D51-709E-4BC2-5DE5-164CA70AD36D}"/>
              </a:ext>
            </a:extLst>
          </p:cNvPr>
          <p:cNvSpPr txBox="1"/>
          <p:nvPr/>
        </p:nvSpPr>
        <p:spPr>
          <a:xfrm>
            <a:off x="133564" y="126461"/>
            <a:ext cx="6237328" cy="537070"/>
          </a:xfrm>
          <a:prstGeom prst="rect">
            <a:avLst/>
          </a:prstGeom>
          <a:noFill/>
        </p:spPr>
        <p:txBody>
          <a:bodyPr wrap="square">
            <a:spAutoFit/>
          </a:bodyPr>
          <a:lstStyle/>
          <a:p>
            <a:pPr defTabSz="913931" fontAlgn="base">
              <a:lnSpc>
                <a:spcPct val="110000"/>
              </a:lnSpc>
              <a:spcBef>
                <a:spcPct val="0"/>
              </a:spcBef>
              <a:spcAft>
                <a:spcPct val="0"/>
              </a:spcAft>
              <a:defRPr/>
            </a:pPr>
            <a:r>
              <a:rPr lang="en-US" sz="2800" b="1" i="0" dirty="0">
                <a:solidFill>
                  <a:schemeClr val="bg1"/>
                </a:solidFill>
                <a:effectLst/>
                <a:latin typeface="IBM Plex Sans Light" panose="020B0403050203000203" pitchFamily="34" charset="77"/>
              </a:rPr>
              <a:t>Need for feedforward?</a:t>
            </a:r>
            <a:endParaRPr lang="en-SG" sz="3600" b="1" i="0" dirty="0">
              <a:solidFill>
                <a:srgbClr val="4A4A4A"/>
              </a:solidFill>
              <a:effectLst/>
              <a:latin typeface="Arial" panose="020B0604020202020204" pitchFamily="34" charset="0"/>
            </a:endParaRPr>
          </a:p>
        </p:txBody>
      </p:sp>
      <p:sp>
        <p:nvSpPr>
          <p:cNvPr id="4" name="TextBox 3">
            <a:extLst>
              <a:ext uri="{FF2B5EF4-FFF2-40B4-BE49-F238E27FC236}">
                <a16:creationId xmlns:a16="http://schemas.microsoft.com/office/drawing/2014/main" id="{FF54E6BC-E228-B3E7-1DFC-C32D3BA2D59D}"/>
              </a:ext>
            </a:extLst>
          </p:cNvPr>
          <p:cNvSpPr txBox="1"/>
          <p:nvPr/>
        </p:nvSpPr>
        <p:spPr>
          <a:xfrm>
            <a:off x="219456" y="824682"/>
            <a:ext cx="8180798" cy="2308324"/>
          </a:xfrm>
          <a:prstGeom prst="rect">
            <a:avLst/>
          </a:prstGeom>
          <a:noFill/>
        </p:spPr>
        <p:txBody>
          <a:bodyPr wrap="square">
            <a:spAutoFit/>
          </a:bodyPr>
          <a:lstStyle/>
          <a:p>
            <a:r>
              <a:rPr lang="en-SG" sz="1600" b="0" i="0" u="none" strike="noStrike" dirty="0">
                <a:solidFill>
                  <a:schemeClr val="bg1"/>
                </a:solidFill>
                <a:effectLst/>
                <a:latin typeface="IBM Plex Sans" panose="020B0503050203000203" pitchFamily="34" charset="0"/>
              </a:rPr>
              <a:t>Useful for faster and less error prone resets: A reset operation is a non-unitary operation that resets the qubit to the zero state no matter the initial state</a:t>
            </a:r>
          </a:p>
          <a:p>
            <a:r>
              <a:rPr lang="en-SG" sz="1600" b="0" i="0" u="none" strike="noStrike" dirty="0">
                <a:solidFill>
                  <a:schemeClr val="bg1"/>
                </a:solidFill>
                <a:effectLst/>
                <a:latin typeface="IBM Plex Sans" panose="020B0503050203000203" pitchFamily="34" charset="0"/>
              </a:rPr>
              <a:t> </a:t>
            </a:r>
          </a:p>
          <a:p>
            <a:r>
              <a:rPr lang="en-SG" sz="1600" b="0" i="0" u="none" strike="noStrike" dirty="0">
                <a:solidFill>
                  <a:schemeClr val="bg1"/>
                </a:solidFill>
                <a:effectLst/>
                <a:latin typeface="IBM Plex Sans" panose="020B0503050203000203" pitchFamily="34" charset="0"/>
              </a:rPr>
              <a:t>The conditional reset operation is performed on an already measured qubit to reset it to zero by applying a bit-flip X gate only if the qubit is in the one state, as determined from its measured value. </a:t>
            </a:r>
          </a:p>
          <a:p>
            <a:endParaRPr lang="en-SG" sz="1600" dirty="0">
              <a:solidFill>
                <a:schemeClr val="bg1"/>
              </a:solidFill>
              <a:latin typeface="IBM Plex Sans" panose="020B0503050203000203" pitchFamily="34" charset="0"/>
            </a:endParaRPr>
          </a:p>
          <a:p>
            <a:r>
              <a:rPr lang="en-SG" sz="1600" b="0" i="0" u="none" strike="noStrike" dirty="0">
                <a:solidFill>
                  <a:schemeClr val="bg1"/>
                </a:solidFill>
                <a:effectLst/>
                <a:latin typeface="IBM Plex Sans" panose="020B0503050203000203" pitchFamily="34" charset="0"/>
              </a:rPr>
              <a:t>Also introduces concepts like control flow and opens up to routines like if statements, switch case, for loop, while loop</a:t>
            </a:r>
            <a:endParaRPr lang="en-US" sz="1200" dirty="0">
              <a:solidFill>
                <a:schemeClr val="bg1"/>
              </a:solidFill>
            </a:endParaRPr>
          </a:p>
        </p:txBody>
      </p:sp>
      <p:sp>
        <p:nvSpPr>
          <p:cNvPr id="5" name="TextBox 4">
            <a:extLst>
              <a:ext uri="{FF2B5EF4-FFF2-40B4-BE49-F238E27FC236}">
                <a16:creationId xmlns:a16="http://schemas.microsoft.com/office/drawing/2014/main" id="{E24AC45A-3640-D734-76EB-92D0795EC5F4}"/>
              </a:ext>
            </a:extLst>
          </p:cNvPr>
          <p:cNvSpPr txBox="1"/>
          <p:nvPr/>
        </p:nvSpPr>
        <p:spPr>
          <a:xfrm>
            <a:off x="271289" y="3180862"/>
            <a:ext cx="2103177" cy="707886"/>
          </a:xfrm>
          <a:prstGeom prst="rect">
            <a:avLst/>
          </a:prstGeom>
          <a:noFill/>
        </p:spPr>
        <p:txBody>
          <a:bodyPr wrap="square">
            <a:spAutoFit/>
          </a:bodyPr>
          <a:lstStyle/>
          <a:p>
            <a:r>
              <a:rPr lang="en-SG" sz="4000" b="1" dirty="0">
                <a:solidFill>
                  <a:schemeClr val="accent3"/>
                </a:solidFill>
                <a:latin typeface="IBM Plex Sans" panose="020B0503050203000203" pitchFamily="34" charset="0"/>
              </a:rPr>
              <a:t>i</a:t>
            </a:r>
            <a:r>
              <a:rPr lang="en-SG" sz="4000" b="1" i="0" u="none" strike="noStrike" dirty="0">
                <a:solidFill>
                  <a:schemeClr val="accent3"/>
                </a:solidFill>
                <a:effectLst/>
                <a:latin typeface="IBM Plex Sans" panose="020B0503050203000203" pitchFamily="34" charset="0"/>
              </a:rPr>
              <a:t>f-else</a:t>
            </a:r>
            <a:endParaRPr lang="en-US" sz="4000" b="1" dirty="0">
              <a:solidFill>
                <a:schemeClr val="accent3"/>
              </a:solidFill>
            </a:endParaRPr>
          </a:p>
        </p:txBody>
      </p:sp>
      <p:sp>
        <p:nvSpPr>
          <p:cNvPr id="9" name="TextBox 8">
            <a:extLst>
              <a:ext uri="{FF2B5EF4-FFF2-40B4-BE49-F238E27FC236}">
                <a16:creationId xmlns:a16="http://schemas.microsoft.com/office/drawing/2014/main" id="{BC861766-D306-C7C4-E34E-8E9AE40597F0}"/>
              </a:ext>
            </a:extLst>
          </p:cNvPr>
          <p:cNvSpPr txBox="1"/>
          <p:nvPr/>
        </p:nvSpPr>
        <p:spPr>
          <a:xfrm>
            <a:off x="1486564" y="3883590"/>
            <a:ext cx="3800126" cy="707886"/>
          </a:xfrm>
          <a:prstGeom prst="rect">
            <a:avLst/>
          </a:prstGeom>
          <a:noFill/>
        </p:spPr>
        <p:txBody>
          <a:bodyPr wrap="square">
            <a:spAutoFit/>
          </a:bodyPr>
          <a:lstStyle/>
          <a:p>
            <a:r>
              <a:rPr lang="en-SG" sz="4000" b="1" dirty="0">
                <a:solidFill>
                  <a:schemeClr val="accent3"/>
                </a:solidFill>
                <a:latin typeface="IBM Plex Sans" panose="020B0503050203000203" pitchFamily="34" charset="0"/>
              </a:rPr>
              <a:t>s</a:t>
            </a:r>
            <a:r>
              <a:rPr lang="en-SG" sz="4000" b="1" i="0" u="none" strike="noStrike" dirty="0">
                <a:solidFill>
                  <a:schemeClr val="accent3"/>
                </a:solidFill>
                <a:effectLst/>
                <a:latin typeface="IBM Plex Sans" panose="020B0503050203000203" pitchFamily="34" charset="0"/>
              </a:rPr>
              <a:t>witch case</a:t>
            </a:r>
            <a:endParaRPr lang="en-US" sz="4000" b="1" dirty="0">
              <a:solidFill>
                <a:schemeClr val="accent3"/>
              </a:solidFill>
            </a:endParaRPr>
          </a:p>
        </p:txBody>
      </p:sp>
      <p:sp>
        <p:nvSpPr>
          <p:cNvPr id="11" name="TextBox 10">
            <a:extLst>
              <a:ext uri="{FF2B5EF4-FFF2-40B4-BE49-F238E27FC236}">
                <a16:creationId xmlns:a16="http://schemas.microsoft.com/office/drawing/2014/main" id="{F38F6C43-6923-9B1F-2066-0E1D5BF82A2A}"/>
              </a:ext>
            </a:extLst>
          </p:cNvPr>
          <p:cNvSpPr txBox="1"/>
          <p:nvPr/>
        </p:nvSpPr>
        <p:spPr>
          <a:xfrm>
            <a:off x="4343401" y="3212674"/>
            <a:ext cx="4782311" cy="707886"/>
          </a:xfrm>
          <a:prstGeom prst="rect">
            <a:avLst/>
          </a:prstGeom>
          <a:noFill/>
        </p:spPr>
        <p:txBody>
          <a:bodyPr wrap="square">
            <a:spAutoFit/>
          </a:bodyPr>
          <a:lstStyle/>
          <a:p>
            <a:r>
              <a:rPr lang="en-SG" sz="4000" b="1" dirty="0">
                <a:solidFill>
                  <a:schemeClr val="accent3"/>
                </a:solidFill>
                <a:latin typeface="IBM Plex Sans" panose="020B0503050203000203" pitchFamily="34" charset="0"/>
              </a:rPr>
              <a:t>for loop</a:t>
            </a:r>
            <a:endParaRPr lang="en-US" sz="4000" b="1" dirty="0">
              <a:solidFill>
                <a:schemeClr val="accent3"/>
              </a:solidFill>
            </a:endParaRPr>
          </a:p>
        </p:txBody>
      </p:sp>
      <p:sp>
        <p:nvSpPr>
          <p:cNvPr id="14" name="TextBox 13">
            <a:extLst>
              <a:ext uri="{FF2B5EF4-FFF2-40B4-BE49-F238E27FC236}">
                <a16:creationId xmlns:a16="http://schemas.microsoft.com/office/drawing/2014/main" id="{DCD4FF7A-DEED-8F17-CB35-910BF1694034}"/>
              </a:ext>
            </a:extLst>
          </p:cNvPr>
          <p:cNvSpPr txBox="1"/>
          <p:nvPr/>
        </p:nvSpPr>
        <p:spPr>
          <a:xfrm>
            <a:off x="6185130" y="3883590"/>
            <a:ext cx="4782311" cy="707886"/>
          </a:xfrm>
          <a:prstGeom prst="rect">
            <a:avLst/>
          </a:prstGeom>
          <a:noFill/>
        </p:spPr>
        <p:txBody>
          <a:bodyPr wrap="square">
            <a:spAutoFit/>
          </a:bodyPr>
          <a:lstStyle/>
          <a:p>
            <a:r>
              <a:rPr lang="en-SG" sz="4000" b="1" dirty="0">
                <a:solidFill>
                  <a:schemeClr val="accent3"/>
                </a:solidFill>
                <a:latin typeface="IBM Plex Sans" panose="020B0503050203000203" pitchFamily="34" charset="0"/>
              </a:rPr>
              <a:t>while loop</a:t>
            </a:r>
            <a:endParaRPr lang="en-US" sz="4000" b="1" dirty="0">
              <a:solidFill>
                <a:schemeClr val="accent3"/>
              </a:solidFill>
            </a:endParaRPr>
          </a:p>
        </p:txBody>
      </p:sp>
    </p:spTree>
    <p:extLst>
      <p:ext uri="{BB962C8B-B14F-4D97-AF65-F5344CB8AC3E}">
        <p14:creationId xmlns:p14="http://schemas.microsoft.com/office/powerpoint/2010/main" val="81143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0DD9A5F-988B-77B2-9BA2-8A7AC144AFBD}"/>
              </a:ext>
            </a:extLst>
          </p:cNvPr>
          <p:cNvSpPr>
            <a:spLocks noGrp="1"/>
          </p:cNvSpPr>
          <p:nvPr>
            <p:ph type="title"/>
          </p:nvPr>
        </p:nvSpPr>
        <p:spPr>
          <a:xfrm>
            <a:off x="0" y="-1"/>
            <a:ext cx="7086601" cy="2569463"/>
          </a:xfrm>
        </p:spPr>
        <p:txBody>
          <a:bodyPr/>
          <a:lstStyle/>
          <a:p>
            <a:r>
              <a:rPr lang="en-US" dirty="0"/>
              <a:t>Showcase Dynamic circuits through labs</a:t>
            </a:r>
          </a:p>
        </p:txBody>
      </p:sp>
      <p:sp>
        <p:nvSpPr>
          <p:cNvPr id="12" name="Content Placeholder 2">
            <a:extLst>
              <a:ext uri="{FF2B5EF4-FFF2-40B4-BE49-F238E27FC236}">
                <a16:creationId xmlns:a16="http://schemas.microsoft.com/office/drawing/2014/main" id="{821AC08A-2ED3-28B8-A702-CDA380FC051E}"/>
              </a:ext>
            </a:extLst>
          </p:cNvPr>
          <p:cNvSpPr>
            <a:spLocks noGrp="1"/>
          </p:cNvSpPr>
          <p:nvPr>
            <p:ph sz="quarter" idx="20"/>
          </p:nvPr>
        </p:nvSpPr>
        <p:spPr>
          <a:xfrm>
            <a:off x="0" y="2570163"/>
            <a:ext cx="2286000" cy="2573337"/>
          </a:xfrm>
        </p:spPr>
        <p:txBody>
          <a:bodyPr/>
          <a:lstStyle/>
          <a:p>
            <a:r>
              <a:rPr lang="en-US" dirty="0"/>
              <a:t>Lab 1: Introductory exercise</a:t>
            </a:r>
          </a:p>
        </p:txBody>
      </p:sp>
      <p:sp>
        <p:nvSpPr>
          <p:cNvPr id="14" name="Content Placeholder 3">
            <a:extLst>
              <a:ext uri="{FF2B5EF4-FFF2-40B4-BE49-F238E27FC236}">
                <a16:creationId xmlns:a16="http://schemas.microsoft.com/office/drawing/2014/main" id="{0B60DD43-C79D-D78F-049D-9DB86E4B11C9}"/>
              </a:ext>
            </a:extLst>
          </p:cNvPr>
          <p:cNvSpPr>
            <a:spLocks noGrp="1"/>
          </p:cNvSpPr>
          <p:nvPr>
            <p:ph sz="quarter" idx="19"/>
          </p:nvPr>
        </p:nvSpPr>
        <p:spPr>
          <a:xfrm>
            <a:off x="2286001" y="2570163"/>
            <a:ext cx="2286000" cy="2573337"/>
          </a:xfrm>
        </p:spPr>
        <p:txBody>
          <a:bodyPr/>
          <a:lstStyle/>
          <a:p>
            <a:r>
              <a:rPr lang="en-US" dirty="0"/>
              <a:t>Lab 2: Quantum Teleportation</a:t>
            </a:r>
          </a:p>
        </p:txBody>
      </p:sp>
      <p:sp>
        <p:nvSpPr>
          <p:cNvPr id="16" name="Content Placeholder 4">
            <a:extLst>
              <a:ext uri="{FF2B5EF4-FFF2-40B4-BE49-F238E27FC236}">
                <a16:creationId xmlns:a16="http://schemas.microsoft.com/office/drawing/2014/main" id="{FCB79AAD-8A68-6710-FE60-020722ECE8B3}"/>
              </a:ext>
            </a:extLst>
          </p:cNvPr>
          <p:cNvSpPr>
            <a:spLocks noGrp="1"/>
          </p:cNvSpPr>
          <p:nvPr>
            <p:ph sz="quarter" idx="17"/>
          </p:nvPr>
        </p:nvSpPr>
        <p:spPr>
          <a:xfrm>
            <a:off x="4572000" y="2570162"/>
            <a:ext cx="2286000" cy="2573338"/>
          </a:xfrm>
        </p:spPr>
        <p:txBody>
          <a:bodyPr/>
          <a:lstStyle/>
          <a:p>
            <a:r>
              <a:rPr lang="en-US" dirty="0"/>
              <a:t>Lab 3: Iterative Phase Estimation</a:t>
            </a:r>
          </a:p>
        </p:txBody>
      </p:sp>
      <p:sp>
        <p:nvSpPr>
          <p:cNvPr id="18" name="Content Placeholder 5">
            <a:extLst>
              <a:ext uri="{FF2B5EF4-FFF2-40B4-BE49-F238E27FC236}">
                <a16:creationId xmlns:a16="http://schemas.microsoft.com/office/drawing/2014/main" id="{375123B4-9E02-F131-B281-071A9A342DD6}"/>
              </a:ext>
            </a:extLst>
          </p:cNvPr>
          <p:cNvSpPr>
            <a:spLocks noGrp="1"/>
          </p:cNvSpPr>
          <p:nvPr>
            <p:ph sz="quarter" idx="18"/>
          </p:nvPr>
        </p:nvSpPr>
        <p:spPr>
          <a:xfrm>
            <a:off x="6858000" y="2570162"/>
            <a:ext cx="2286000" cy="2573338"/>
          </a:xfrm>
        </p:spPr>
        <p:txBody>
          <a:bodyPr/>
          <a:lstStyle/>
          <a:p>
            <a:r>
              <a:rPr lang="en-US" dirty="0"/>
              <a:t>Lab 4: Quantum Error Correction (Bit Flip)</a:t>
            </a:r>
          </a:p>
        </p:txBody>
      </p:sp>
      <p:sp>
        <p:nvSpPr>
          <p:cNvPr id="2" name="Slide Number Placeholder 1">
            <a:extLst>
              <a:ext uri="{FF2B5EF4-FFF2-40B4-BE49-F238E27FC236}">
                <a16:creationId xmlns:a16="http://schemas.microsoft.com/office/drawing/2014/main" id="{3E24CDD1-1EE9-4C56-561C-4BA4CA6EF812}"/>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11</a:t>
            </a:fld>
            <a:endParaRPr lang="en-US"/>
          </a:p>
        </p:txBody>
      </p:sp>
      <p:sp>
        <p:nvSpPr>
          <p:cNvPr id="5" name="Footer Placeholder 4">
            <a:extLst>
              <a:ext uri="{FF2B5EF4-FFF2-40B4-BE49-F238E27FC236}">
                <a16:creationId xmlns:a16="http://schemas.microsoft.com/office/drawing/2014/main" id="{5217E6EC-6BF2-7E34-295B-271EC867F566}"/>
              </a:ext>
            </a:extLst>
          </p:cNvPr>
          <p:cNvSpPr>
            <a:spLocks noGrp="1"/>
          </p:cNvSpPr>
          <p:nvPr>
            <p:ph type="ftr" sz="quarter" idx="10"/>
          </p:nvPr>
        </p:nvSpPr>
        <p:spPr>
          <a:xfrm>
            <a:off x="228666" y="4787900"/>
            <a:ext cx="4114735" cy="166687"/>
          </a:xfrm>
        </p:spPr>
        <p:txBody>
          <a:bodyPr anchor="ctr">
            <a:normAutofit/>
          </a:bodyPr>
          <a:lstStyle/>
          <a:p>
            <a:pPr>
              <a:spcAft>
                <a:spcPts val="600"/>
              </a:spcAft>
            </a:pPr>
            <a:r>
              <a:rPr lang="en-US"/>
              <a:t>© 2020 IBM Corporation</a:t>
            </a:r>
          </a:p>
        </p:txBody>
      </p:sp>
    </p:spTree>
    <p:extLst>
      <p:ext uri="{BB962C8B-B14F-4D97-AF65-F5344CB8AC3E}">
        <p14:creationId xmlns:p14="http://schemas.microsoft.com/office/powerpoint/2010/main" val="353505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0DD9A5F-988B-77B2-9BA2-8A7AC144AFBD}"/>
              </a:ext>
            </a:extLst>
          </p:cNvPr>
          <p:cNvSpPr>
            <a:spLocks noGrp="1"/>
          </p:cNvSpPr>
          <p:nvPr>
            <p:ph type="title"/>
          </p:nvPr>
        </p:nvSpPr>
        <p:spPr>
          <a:xfrm>
            <a:off x="0" y="-1"/>
            <a:ext cx="7086601" cy="2569463"/>
          </a:xfrm>
        </p:spPr>
        <p:txBody>
          <a:bodyPr/>
          <a:lstStyle/>
          <a:p>
            <a:r>
              <a:rPr lang="en-US" dirty="0"/>
              <a:t>Showcase Dynamic circuits through labs</a:t>
            </a:r>
          </a:p>
        </p:txBody>
      </p:sp>
      <p:sp>
        <p:nvSpPr>
          <p:cNvPr id="12" name="Content Placeholder 2">
            <a:extLst>
              <a:ext uri="{FF2B5EF4-FFF2-40B4-BE49-F238E27FC236}">
                <a16:creationId xmlns:a16="http://schemas.microsoft.com/office/drawing/2014/main" id="{821AC08A-2ED3-28B8-A702-CDA380FC051E}"/>
              </a:ext>
            </a:extLst>
          </p:cNvPr>
          <p:cNvSpPr>
            <a:spLocks noGrp="1"/>
          </p:cNvSpPr>
          <p:nvPr>
            <p:ph sz="quarter" idx="20"/>
          </p:nvPr>
        </p:nvSpPr>
        <p:spPr>
          <a:xfrm>
            <a:off x="0" y="2570163"/>
            <a:ext cx="2286000" cy="2573337"/>
          </a:xfrm>
        </p:spPr>
        <p:txBody>
          <a:bodyPr/>
          <a:lstStyle/>
          <a:p>
            <a:r>
              <a:rPr lang="en-US" dirty="0"/>
              <a:t>Lab 1: Introductory exercise</a:t>
            </a:r>
          </a:p>
        </p:txBody>
      </p:sp>
      <p:sp>
        <p:nvSpPr>
          <p:cNvPr id="14" name="Content Placeholder 3">
            <a:extLst>
              <a:ext uri="{FF2B5EF4-FFF2-40B4-BE49-F238E27FC236}">
                <a16:creationId xmlns:a16="http://schemas.microsoft.com/office/drawing/2014/main" id="{0B60DD43-C79D-D78F-049D-9DB86E4B11C9}"/>
              </a:ext>
            </a:extLst>
          </p:cNvPr>
          <p:cNvSpPr>
            <a:spLocks noGrp="1"/>
          </p:cNvSpPr>
          <p:nvPr>
            <p:ph sz="quarter" idx="19"/>
          </p:nvPr>
        </p:nvSpPr>
        <p:spPr>
          <a:xfrm>
            <a:off x="2286001" y="2570163"/>
            <a:ext cx="2286000" cy="2573337"/>
          </a:xfrm>
        </p:spPr>
        <p:txBody>
          <a:bodyPr/>
          <a:lstStyle/>
          <a:p>
            <a:r>
              <a:rPr lang="en-US" dirty="0"/>
              <a:t>Lab 2: Quantum Teleportation</a:t>
            </a:r>
          </a:p>
        </p:txBody>
      </p:sp>
      <p:sp>
        <p:nvSpPr>
          <p:cNvPr id="16" name="Content Placeholder 4">
            <a:extLst>
              <a:ext uri="{FF2B5EF4-FFF2-40B4-BE49-F238E27FC236}">
                <a16:creationId xmlns:a16="http://schemas.microsoft.com/office/drawing/2014/main" id="{FCB79AAD-8A68-6710-FE60-020722ECE8B3}"/>
              </a:ext>
            </a:extLst>
          </p:cNvPr>
          <p:cNvSpPr>
            <a:spLocks noGrp="1"/>
          </p:cNvSpPr>
          <p:nvPr>
            <p:ph sz="quarter" idx="17"/>
          </p:nvPr>
        </p:nvSpPr>
        <p:spPr>
          <a:xfrm>
            <a:off x="4572000" y="2570162"/>
            <a:ext cx="2286000" cy="2573338"/>
          </a:xfrm>
        </p:spPr>
        <p:txBody>
          <a:bodyPr/>
          <a:lstStyle/>
          <a:p>
            <a:r>
              <a:rPr lang="en-US" dirty="0"/>
              <a:t>Lab 3: Iterative Phase Estimation</a:t>
            </a:r>
          </a:p>
        </p:txBody>
      </p:sp>
      <p:sp>
        <p:nvSpPr>
          <p:cNvPr id="18" name="Content Placeholder 5">
            <a:extLst>
              <a:ext uri="{FF2B5EF4-FFF2-40B4-BE49-F238E27FC236}">
                <a16:creationId xmlns:a16="http://schemas.microsoft.com/office/drawing/2014/main" id="{375123B4-9E02-F131-B281-071A9A342DD6}"/>
              </a:ext>
            </a:extLst>
          </p:cNvPr>
          <p:cNvSpPr>
            <a:spLocks noGrp="1"/>
          </p:cNvSpPr>
          <p:nvPr>
            <p:ph sz="quarter" idx="18"/>
          </p:nvPr>
        </p:nvSpPr>
        <p:spPr>
          <a:xfrm>
            <a:off x="6858000" y="2570162"/>
            <a:ext cx="2286000" cy="2573338"/>
          </a:xfrm>
        </p:spPr>
        <p:txBody>
          <a:bodyPr/>
          <a:lstStyle/>
          <a:p>
            <a:r>
              <a:rPr lang="en-US" dirty="0"/>
              <a:t>Lab 4: Quantum Error Correction (Bit Flip)</a:t>
            </a:r>
          </a:p>
        </p:txBody>
      </p:sp>
      <p:sp>
        <p:nvSpPr>
          <p:cNvPr id="2" name="Slide Number Placeholder 1">
            <a:extLst>
              <a:ext uri="{FF2B5EF4-FFF2-40B4-BE49-F238E27FC236}">
                <a16:creationId xmlns:a16="http://schemas.microsoft.com/office/drawing/2014/main" id="{3E24CDD1-1EE9-4C56-561C-4BA4CA6EF812}"/>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12</a:t>
            </a:fld>
            <a:endParaRPr lang="en-US"/>
          </a:p>
        </p:txBody>
      </p:sp>
      <p:sp>
        <p:nvSpPr>
          <p:cNvPr id="5" name="Footer Placeholder 4">
            <a:extLst>
              <a:ext uri="{FF2B5EF4-FFF2-40B4-BE49-F238E27FC236}">
                <a16:creationId xmlns:a16="http://schemas.microsoft.com/office/drawing/2014/main" id="{5217E6EC-6BF2-7E34-295B-271EC867F566}"/>
              </a:ext>
            </a:extLst>
          </p:cNvPr>
          <p:cNvSpPr>
            <a:spLocks noGrp="1"/>
          </p:cNvSpPr>
          <p:nvPr>
            <p:ph type="ftr" sz="quarter" idx="10"/>
          </p:nvPr>
        </p:nvSpPr>
        <p:spPr>
          <a:xfrm>
            <a:off x="228666" y="4787900"/>
            <a:ext cx="4114735" cy="166687"/>
          </a:xfrm>
        </p:spPr>
        <p:txBody>
          <a:bodyPr anchor="ctr">
            <a:normAutofit/>
          </a:bodyPr>
          <a:lstStyle/>
          <a:p>
            <a:pPr>
              <a:spcAft>
                <a:spcPts val="600"/>
              </a:spcAft>
            </a:pPr>
            <a:r>
              <a:rPr lang="en-US"/>
              <a:t>© 2020 IBM Corporation</a:t>
            </a:r>
          </a:p>
        </p:txBody>
      </p:sp>
      <p:sp>
        <p:nvSpPr>
          <p:cNvPr id="6" name="TextBox 5">
            <a:extLst>
              <a:ext uri="{FF2B5EF4-FFF2-40B4-BE49-F238E27FC236}">
                <a16:creationId xmlns:a16="http://schemas.microsoft.com/office/drawing/2014/main" id="{5BBE6EC5-565F-C687-63CC-93639D7061B7}"/>
              </a:ext>
            </a:extLst>
          </p:cNvPr>
          <p:cNvSpPr txBox="1"/>
          <p:nvPr/>
        </p:nvSpPr>
        <p:spPr>
          <a:xfrm>
            <a:off x="5061631" y="4198877"/>
            <a:ext cx="4782311" cy="400110"/>
          </a:xfrm>
          <a:prstGeom prst="rect">
            <a:avLst/>
          </a:prstGeom>
          <a:noFill/>
        </p:spPr>
        <p:txBody>
          <a:bodyPr wrap="square">
            <a:spAutoFit/>
          </a:bodyPr>
          <a:lstStyle/>
          <a:p>
            <a:r>
              <a:rPr lang="en-SG" sz="2000" b="1" dirty="0">
                <a:latin typeface="IBM Plex Sans" panose="020B0503050203000203" pitchFamily="34" charset="0"/>
              </a:rPr>
              <a:t>Bonus Lab 5: </a:t>
            </a:r>
            <a:r>
              <a:rPr lang="en-SG" sz="2000" b="1" dirty="0" err="1">
                <a:latin typeface="IBM Plex Sans" panose="020B0503050203000203" pitchFamily="34" charset="0"/>
              </a:rPr>
              <a:t>Ghz</a:t>
            </a:r>
            <a:r>
              <a:rPr lang="en-SG" sz="2000" b="1" dirty="0">
                <a:latin typeface="IBM Plex Sans" panose="020B0503050203000203" pitchFamily="34" charset="0"/>
              </a:rPr>
              <a:t> on 127 qubits</a:t>
            </a:r>
            <a:endParaRPr lang="en-US" sz="2000" b="1" dirty="0"/>
          </a:p>
        </p:txBody>
      </p:sp>
    </p:spTree>
    <p:extLst>
      <p:ext uri="{BB962C8B-B14F-4D97-AF65-F5344CB8AC3E}">
        <p14:creationId xmlns:p14="http://schemas.microsoft.com/office/powerpoint/2010/main" val="1533773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0BA27F2-B88C-971A-47B2-59EA7F81274E}"/>
              </a:ext>
            </a:extLst>
          </p:cNvPr>
          <p:cNvSpPr>
            <a:spLocks noGrp="1"/>
          </p:cNvSpPr>
          <p:nvPr>
            <p:ph type="title"/>
          </p:nvPr>
        </p:nvSpPr>
        <p:spPr>
          <a:xfrm>
            <a:off x="137160" y="91440"/>
            <a:ext cx="8239924" cy="4404360"/>
          </a:xfrm>
        </p:spPr>
        <p:txBody>
          <a:bodyPr/>
          <a:lstStyle/>
          <a:p>
            <a:r>
              <a:rPr lang="en-US" dirty="0"/>
              <a:t>Brief Walkthrough</a:t>
            </a:r>
          </a:p>
        </p:txBody>
      </p:sp>
      <p:sp>
        <p:nvSpPr>
          <p:cNvPr id="3" name="Slide Number Placeholder 2">
            <a:extLst>
              <a:ext uri="{FF2B5EF4-FFF2-40B4-BE49-F238E27FC236}">
                <a16:creationId xmlns:a16="http://schemas.microsoft.com/office/drawing/2014/main" id="{2C9B91FD-B210-77A9-51E1-6B12C455499E}"/>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13</a:t>
            </a:fld>
            <a:endParaRPr lang="en-US"/>
          </a:p>
        </p:txBody>
      </p:sp>
      <p:sp>
        <p:nvSpPr>
          <p:cNvPr id="8" name="Footer Placeholder 7">
            <a:extLst>
              <a:ext uri="{FF2B5EF4-FFF2-40B4-BE49-F238E27FC236}">
                <a16:creationId xmlns:a16="http://schemas.microsoft.com/office/drawing/2014/main" id="{A41CD2F7-E801-183D-537A-B13D7617BABD}"/>
              </a:ext>
            </a:extLst>
          </p:cNvPr>
          <p:cNvSpPr>
            <a:spLocks noGrp="1"/>
          </p:cNvSpPr>
          <p:nvPr>
            <p:ph type="ftr" sz="quarter" idx="10"/>
          </p:nvPr>
        </p:nvSpPr>
        <p:spPr>
          <a:xfrm>
            <a:off x="228666" y="4787900"/>
            <a:ext cx="4114735" cy="166687"/>
          </a:xfrm>
        </p:spPr>
        <p:txBody>
          <a:bodyPr anchor="ctr">
            <a:normAutofit/>
          </a:bodyPr>
          <a:lstStyle/>
          <a:p>
            <a:pPr>
              <a:spcAft>
                <a:spcPts val="600"/>
              </a:spcAft>
            </a:pPr>
            <a:r>
              <a:rPr lang="en-US"/>
              <a:t>© 2020 IBM Corporation</a:t>
            </a:r>
          </a:p>
        </p:txBody>
      </p:sp>
    </p:spTree>
    <p:extLst>
      <p:ext uri="{BB962C8B-B14F-4D97-AF65-F5344CB8AC3E}">
        <p14:creationId xmlns:p14="http://schemas.microsoft.com/office/powerpoint/2010/main" val="915308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0BA27F2-B88C-971A-47B2-59EA7F81274E}"/>
              </a:ext>
            </a:extLst>
          </p:cNvPr>
          <p:cNvSpPr>
            <a:spLocks noGrp="1"/>
          </p:cNvSpPr>
          <p:nvPr>
            <p:ph type="title"/>
          </p:nvPr>
        </p:nvSpPr>
        <p:spPr>
          <a:xfrm>
            <a:off x="228666" y="258849"/>
            <a:ext cx="6966461" cy="4404360"/>
          </a:xfrm>
        </p:spPr>
        <p:txBody>
          <a:bodyPr/>
          <a:lstStyle/>
          <a:p>
            <a:r>
              <a:rPr lang="en-US" dirty="0"/>
              <a:t>Thank you for your time.</a:t>
            </a:r>
          </a:p>
        </p:txBody>
      </p:sp>
      <p:sp>
        <p:nvSpPr>
          <p:cNvPr id="3" name="Slide Number Placeholder 2">
            <a:extLst>
              <a:ext uri="{FF2B5EF4-FFF2-40B4-BE49-F238E27FC236}">
                <a16:creationId xmlns:a16="http://schemas.microsoft.com/office/drawing/2014/main" id="{2C9B91FD-B210-77A9-51E1-6B12C455499E}"/>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14</a:t>
            </a:fld>
            <a:endParaRPr lang="en-US"/>
          </a:p>
        </p:txBody>
      </p:sp>
      <p:sp>
        <p:nvSpPr>
          <p:cNvPr id="8" name="Footer Placeholder 7">
            <a:extLst>
              <a:ext uri="{FF2B5EF4-FFF2-40B4-BE49-F238E27FC236}">
                <a16:creationId xmlns:a16="http://schemas.microsoft.com/office/drawing/2014/main" id="{A41CD2F7-E801-183D-537A-B13D7617BABD}"/>
              </a:ext>
            </a:extLst>
          </p:cNvPr>
          <p:cNvSpPr>
            <a:spLocks noGrp="1"/>
          </p:cNvSpPr>
          <p:nvPr>
            <p:ph type="ftr" sz="quarter" idx="10"/>
          </p:nvPr>
        </p:nvSpPr>
        <p:spPr>
          <a:xfrm>
            <a:off x="228666" y="4787900"/>
            <a:ext cx="4114735" cy="166687"/>
          </a:xfrm>
        </p:spPr>
        <p:txBody>
          <a:bodyPr anchor="ctr">
            <a:normAutofit/>
          </a:bodyPr>
          <a:lstStyle/>
          <a:p>
            <a:pPr>
              <a:spcAft>
                <a:spcPts val="600"/>
              </a:spcAft>
            </a:pPr>
            <a:r>
              <a:rPr lang="en-US" dirty="0"/>
              <a:t>© 2020 IBM Corporation</a:t>
            </a:r>
          </a:p>
        </p:txBody>
      </p:sp>
    </p:spTree>
    <p:extLst>
      <p:ext uri="{BB962C8B-B14F-4D97-AF65-F5344CB8AC3E}">
        <p14:creationId xmlns:p14="http://schemas.microsoft.com/office/powerpoint/2010/main" val="3579645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1CCA08-EB95-9685-916B-181E8DA6F3C7}"/>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6" name="Footer Placeholder 5">
            <a:extLst>
              <a:ext uri="{FF2B5EF4-FFF2-40B4-BE49-F238E27FC236}">
                <a16:creationId xmlns:a16="http://schemas.microsoft.com/office/drawing/2014/main" id="{8FA3CE38-B7F6-C70F-E37B-F852F7C958E5}"/>
              </a:ext>
            </a:extLst>
          </p:cNvPr>
          <p:cNvSpPr>
            <a:spLocks noGrp="1"/>
          </p:cNvSpPr>
          <p:nvPr>
            <p:ph type="ftr" sz="quarter" idx="10"/>
          </p:nvPr>
        </p:nvSpPr>
        <p:spPr/>
        <p:txBody>
          <a:bodyPr/>
          <a:lstStyle/>
          <a:p>
            <a:r>
              <a:rPr lang="en-US"/>
              <a:t>© 2020 IBM Corporation</a:t>
            </a:r>
            <a:endParaRPr lang="en-US" dirty="0"/>
          </a:p>
        </p:txBody>
      </p:sp>
    </p:spTree>
    <p:extLst>
      <p:ext uri="{BB962C8B-B14F-4D97-AF65-F5344CB8AC3E}">
        <p14:creationId xmlns:p14="http://schemas.microsoft.com/office/powerpoint/2010/main" val="3972661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EAD7296B-C05D-ABE8-44AC-9FE2321A8D98}"/>
              </a:ext>
            </a:extLst>
          </p:cNvPr>
          <p:cNvSpPr>
            <a:spLocks noGrp="1"/>
          </p:cNvSpPr>
          <p:nvPr>
            <p:ph type="body" sz="quarter" idx="12"/>
          </p:nvPr>
        </p:nvSpPr>
        <p:spPr>
          <a:xfrm>
            <a:off x="2505456" y="1298067"/>
            <a:ext cx="1833373" cy="3206750"/>
          </a:xfrm>
        </p:spPr>
        <p:txBody>
          <a:bodyPr/>
          <a:lstStyle/>
          <a:p>
            <a:r>
              <a:rPr lang="en-US" dirty="0"/>
              <a:t>Brief introduction about IBM Quantum Challenges and why should one join them</a:t>
            </a:r>
          </a:p>
        </p:txBody>
      </p:sp>
      <p:sp>
        <p:nvSpPr>
          <p:cNvPr id="13" name="Text Placeholder 12">
            <a:extLst>
              <a:ext uri="{FF2B5EF4-FFF2-40B4-BE49-F238E27FC236}">
                <a16:creationId xmlns:a16="http://schemas.microsoft.com/office/drawing/2014/main" id="{806BA312-1424-AFD2-1679-9A9890AE5AEC}"/>
              </a:ext>
            </a:extLst>
          </p:cNvPr>
          <p:cNvSpPr>
            <a:spLocks noGrp="1"/>
          </p:cNvSpPr>
          <p:nvPr>
            <p:ph type="body" sz="quarter" idx="14"/>
          </p:nvPr>
        </p:nvSpPr>
        <p:spPr>
          <a:xfrm>
            <a:off x="4786886" y="1297466"/>
            <a:ext cx="1833373" cy="3195066"/>
          </a:xfrm>
        </p:spPr>
        <p:txBody>
          <a:bodyPr/>
          <a:lstStyle/>
          <a:p>
            <a:r>
              <a:rPr lang="en-US" sz="1400" dirty="0"/>
              <a:t>Brief setup and theme introduction of the Spring Challenge 2023 labs</a:t>
            </a:r>
          </a:p>
        </p:txBody>
      </p:sp>
      <p:sp>
        <p:nvSpPr>
          <p:cNvPr id="14" name="Text Placeholder 13">
            <a:extLst>
              <a:ext uri="{FF2B5EF4-FFF2-40B4-BE49-F238E27FC236}">
                <a16:creationId xmlns:a16="http://schemas.microsoft.com/office/drawing/2014/main" id="{01228694-9813-6725-576D-C0F810A61BA1}"/>
              </a:ext>
            </a:extLst>
          </p:cNvPr>
          <p:cNvSpPr>
            <a:spLocks noGrp="1"/>
          </p:cNvSpPr>
          <p:nvPr>
            <p:ph type="body" sz="quarter" idx="15"/>
          </p:nvPr>
        </p:nvSpPr>
        <p:spPr>
          <a:xfrm>
            <a:off x="7068316" y="1297466"/>
            <a:ext cx="1833373" cy="3195066"/>
          </a:xfrm>
        </p:spPr>
        <p:txBody>
          <a:bodyPr/>
          <a:lstStyle/>
          <a:p>
            <a:r>
              <a:rPr lang="en-US" dirty="0"/>
              <a:t>Brief walkthrough of labs and what were the problem statements posed in the labs and how you can try them.</a:t>
            </a:r>
          </a:p>
        </p:txBody>
      </p:sp>
      <p:sp>
        <p:nvSpPr>
          <p:cNvPr id="15" name="Text Placeholder 14">
            <a:extLst>
              <a:ext uri="{FF2B5EF4-FFF2-40B4-BE49-F238E27FC236}">
                <a16:creationId xmlns:a16="http://schemas.microsoft.com/office/drawing/2014/main" id="{BDB7CA68-8440-FEA7-BD7D-961BEB76CA7E}"/>
              </a:ext>
            </a:extLst>
          </p:cNvPr>
          <p:cNvSpPr>
            <a:spLocks noGrp="1"/>
          </p:cNvSpPr>
          <p:nvPr>
            <p:ph type="body" sz="quarter" idx="17"/>
          </p:nvPr>
        </p:nvSpPr>
        <p:spPr/>
        <p:txBody>
          <a:bodyPr/>
          <a:lstStyle/>
          <a:p>
            <a:r>
              <a:rPr lang="en-US" dirty="0"/>
              <a:t>High level inspiration and walkthrough the IBM Quantum Spring Challenge 2023 – Themed around Dynamic circuits.</a:t>
            </a:r>
          </a:p>
        </p:txBody>
      </p:sp>
      <p:sp>
        <p:nvSpPr>
          <p:cNvPr id="16" name="Text Placeholder 15">
            <a:extLst>
              <a:ext uri="{FF2B5EF4-FFF2-40B4-BE49-F238E27FC236}">
                <a16:creationId xmlns:a16="http://schemas.microsoft.com/office/drawing/2014/main" id="{FD7EFBB0-C386-5DE5-0668-80CAE3FEB208}"/>
              </a:ext>
            </a:extLst>
          </p:cNvPr>
          <p:cNvSpPr>
            <a:spLocks noGrp="1"/>
          </p:cNvSpPr>
          <p:nvPr>
            <p:ph type="body" sz="quarter" idx="19"/>
          </p:nvPr>
        </p:nvSpPr>
        <p:spPr/>
        <p:txBody>
          <a:bodyPr/>
          <a:lstStyle/>
          <a:p>
            <a:r>
              <a:rPr lang="en-US" dirty="0"/>
              <a:t>Agenda for today</a:t>
            </a:r>
          </a:p>
        </p:txBody>
      </p:sp>
      <p:sp>
        <p:nvSpPr>
          <p:cNvPr id="2" name="Footer Placeholder 1">
            <a:extLst>
              <a:ext uri="{FF2B5EF4-FFF2-40B4-BE49-F238E27FC236}">
                <a16:creationId xmlns:a16="http://schemas.microsoft.com/office/drawing/2014/main" id="{148E47FC-0640-27B4-765E-B7C8B2D31D66}"/>
              </a:ext>
            </a:extLst>
          </p:cNvPr>
          <p:cNvSpPr>
            <a:spLocks noGrp="1"/>
          </p:cNvSpPr>
          <p:nvPr>
            <p:ph type="ftr" sz="quarter" idx="10"/>
          </p:nvPr>
        </p:nvSpPr>
        <p:spPr/>
        <p:txBody>
          <a:bodyPr/>
          <a:lstStyle/>
          <a:p>
            <a:r>
              <a:rPr lang="en-US"/>
              <a:t>Qiskit © 2020</a:t>
            </a:r>
            <a:endParaRPr lang="en-US" dirty="0"/>
          </a:p>
        </p:txBody>
      </p:sp>
      <p:sp>
        <p:nvSpPr>
          <p:cNvPr id="17" name="Text Placeholder 4">
            <a:extLst>
              <a:ext uri="{FF2B5EF4-FFF2-40B4-BE49-F238E27FC236}">
                <a16:creationId xmlns:a16="http://schemas.microsoft.com/office/drawing/2014/main" id="{362A5ACD-3D97-5DF6-C9CA-7A5FD1D71AD1}"/>
              </a:ext>
            </a:extLst>
          </p:cNvPr>
          <p:cNvSpPr txBox="1">
            <a:spLocks/>
          </p:cNvSpPr>
          <p:nvPr/>
        </p:nvSpPr>
        <p:spPr>
          <a:xfrm>
            <a:off x="2505456" y="832122"/>
            <a:ext cx="5641698" cy="365724"/>
          </a:xfrm>
          <a:prstGeom prst="rect">
            <a:avLst/>
          </a:prstGeom>
        </p:spPr>
        <p:txBody>
          <a:bodyPr vert="horz" lIns="0" tIns="0" rIns="0" bIns="0" rtlCol="0">
            <a:noAutofit/>
          </a:bodyPr>
          <a:lstStyle>
            <a:lvl1pPr marL="0" indent="0" algn="l" rtl="0" eaLnBrk="1" fontAlgn="base" hangingPunct="1">
              <a:lnSpc>
                <a:spcPct val="130000"/>
              </a:lnSpc>
              <a:spcBef>
                <a:spcPts val="1100"/>
              </a:spcBef>
              <a:spcAft>
                <a:spcPct val="0"/>
              </a:spcAft>
              <a:buClr>
                <a:srgbClr val="6D6E70"/>
              </a:buClr>
              <a:buSzPct val="90000"/>
              <a:buFont typeface="Wingdings" pitchFamily="2" charset="2"/>
              <a:buNone/>
              <a:defRPr sz="1100" b="0" i="0">
                <a:solidFill>
                  <a:schemeClr val="tx1"/>
                </a:solidFill>
                <a:latin typeface="IBM Plex Sans" panose="020B0503050203000203" pitchFamily="34" charset="77"/>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tx1"/>
              </a:buClr>
              <a:buSzPct val="80000"/>
              <a:buFont typeface="System Font Regular"/>
              <a:buChar char="–"/>
              <a:tabLst/>
              <a:defRPr sz="1400" b="0" i="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tx1"/>
              </a:buClr>
              <a:buSzPct val="80000"/>
              <a:buFont typeface="Arial" panose="020B0604020202020204" pitchFamily="34" charset="0"/>
              <a:buChar char="•"/>
              <a:tabLst/>
              <a:defRPr sz="1400" b="0" i="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tx1"/>
              </a:buClr>
              <a:buSzPct val="80000"/>
              <a:buFont typeface=".AppleSystemUIFont" charset="-120"/>
              <a:buChar char="–"/>
              <a:tabLst/>
              <a:defRPr sz="1400" b="0" i="0" baseline="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
                <a:schemeClr val="tx1"/>
              </a:buClr>
              <a:buSzPct val="80000"/>
              <a:buFontTx/>
              <a:buNone/>
              <a:tabLst/>
              <a:defRPr lang="en-US" sz="1400" b="0" i="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1400" b="1" kern="0" dirty="0"/>
              <a:t>Breadth not depth – IBM Quantum Spring Challenge</a:t>
            </a:r>
          </a:p>
        </p:txBody>
      </p:sp>
    </p:spTree>
    <p:extLst>
      <p:ext uri="{BB962C8B-B14F-4D97-AF65-F5344CB8AC3E}">
        <p14:creationId xmlns:p14="http://schemas.microsoft.com/office/powerpoint/2010/main" val="229961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F0BA27F2-B88C-971A-47B2-59EA7F81274E}"/>
              </a:ext>
            </a:extLst>
          </p:cNvPr>
          <p:cNvSpPr>
            <a:spLocks noGrp="1"/>
          </p:cNvSpPr>
          <p:nvPr>
            <p:ph type="title"/>
          </p:nvPr>
        </p:nvSpPr>
        <p:spPr>
          <a:xfrm>
            <a:off x="137160" y="91440"/>
            <a:ext cx="8239924" cy="4404360"/>
          </a:xfrm>
        </p:spPr>
        <p:txBody>
          <a:bodyPr/>
          <a:lstStyle/>
          <a:p>
            <a:r>
              <a:rPr lang="en-US" dirty="0"/>
              <a:t>What are</a:t>
            </a:r>
            <a:br>
              <a:rPr lang="en-US" dirty="0"/>
            </a:br>
            <a:r>
              <a:rPr lang="en-US" dirty="0"/>
              <a:t>IBM Quantum Challenges?</a:t>
            </a:r>
          </a:p>
        </p:txBody>
      </p:sp>
      <p:sp>
        <p:nvSpPr>
          <p:cNvPr id="3" name="Slide Number Placeholder 2">
            <a:extLst>
              <a:ext uri="{FF2B5EF4-FFF2-40B4-BE49-F238E27FC236}">
                <a16:creationId xmlns:a16="http://schemas.microsoft.com/office/drawing/2014/main" id="{2C9B91FD-B210-77A9-51E1-6B12C455499E}"/>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3</a:t>
            </a:fld>
            <a:endParaRPr lang="en-US"/>
          </a:p>
        </p:txBody>
      </p:sp>
      <p:sp>
        <p:nvSpPr>
          <p:cNvPr id="8" name="Footer Placeholder 7">
            <a:extLst>
              <a:ext uri="{FF2B5EF4-FFF2-40B4-BE49-F238E27FC236}">
                <a16:creationId xmlns:a16="http://schemas.microsoft.com/office/drawing/2014/main" id="{A41CD2F7-E801-183D-537A-B13D7617BABD}"/>
              </a:ext>
            </a:extLst>
          </p:cNvPr>
          <p:cNvSpPr>
            <a:spLocks noGrp="1"/>
          </p:cNvSpPr>
          <p:nvPr>
            <p:ph type="ftr" sz="quarter" idx="10"/>
          </p:nvPr>
        </p:nvSpPr>
        <p:spPr>
          <a:xfrm>
            <a:off x="228666" y="4787900"/>
            <a:ext cx="4114735" cy="166687"/>
          </a:xfrm>
        </p:spPr>
        <p:txBody>
          <a:bodyPr anchor="ctr">
            <a:normAutofit/>
          </a:bodyPr>
          <a:lstStyle/>
          <a:p>
            <a:pPr>
              <a:spcAft>
                <a:spcPts val="600"/>
              </a:spcAft>
            </a:pPr>
            <a:r>
              <a:rPr lang="en-US"/>
              <a:t>© 2020 IBM Corporation</a:t>
            </a:r>
          </a:p>
        </p:txBody>
      </p:sp>
    </p:spTree>
    <p:extLst>
      <p:ext uri="{BB962C8B-B14F-4D97-AF65-F5344CB8AC3E}">
        <p14:creationId xmlns:p14="http://schemas.microsoft.com/office/powerpoint/2010/main" val="1567558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3E3154E-8B22-F7DB-F6E9-761CFADA3E43}"/>
              </a:ext>
            </a:extLst>
          </p:cNvPr>
          <p:cNvSpPr>
            <a:spLocks noGrp="1"/>
          </p:cNvSpPr>
          <p:nvPr>
            <p:ph type="title"/>
          </p:nvPr>
        </p:nvSpPr>
        <p:spPr>
          <a:xfrm>
            <a:off x="139379" y="1088525"/>
            <a:ext cx="1986181" cy="1729232"/>
          </a:xfrm>
        </p:spPr>
        <p:txBody>
          <a:bodyPr/>
          <a:lstStyle/>
          <a:p>
            <a:br>
              <a:rPr lang="en-US" sz="1600" dirty="0"/>
            </a:br>
            <a:r>
              <a:rPr lang="en-US" sz="1600" dirty="0"/>
              <a:t>- A series of time-bound labs</a:t>
            </a:r>
            <a:br>
              <a:rPr lang="en-US" sz="1600" dirty="0"/>
            </a:br>
            <a:r>
              <a:rPr lang="en-US" sz="1600" dirty="0"/>
              <a:t>open for participants to solve.</a:t>
            </a:r>
            <a:br>
              <a:rPr lang="en-US" sz="1600" dirty="0"/>
            </a:br>
            <a:r>
              <a:rPr lang="en-US" sz="1600" dirty="0"/>
              <a:t> </a:t>
            </a:r>
            <a:br>
              <a:rPr lang="en-US" sz="1600" dirty="0"/>
            </a:br>
            <a:r>
              <a:rPr lang="en-US" sz="1600" dirty="0"/>
              <a:t>- Mixture of tutorial content and challenging exercises with </a:t>
            </a:r>
            <a:r>
              <a:rPr lang="en-US" sz="1600" dirty="0" err="1"/>
              <a:t>autograding</a:t>
            </a:r>
            <a:r>
              <a:rPr lang="en-US" sz="1600" dirty="0"/>
              <a:t>.</a:t>
            </a:r>
            <a:br>
              <a:rPr lang="en-US" sz="1600" dirty="0"/>
            </a:br>
            <a:endParaRPr lang="en-US" sz="1600" dirty="0"/>
          </a:p>
        </p:txBody>
      </p:sp>
      <p:sp>
        <p:nvSpPr>
          <p:cNvPr id="3" name="Slide Number Placeholder 2">
            <a:extLst>
              <a:ext uri="{FF2B5EF4-FFF2-40B4-BE49-F238E27FC236}">
                <a16:creationId xmlns:a16="http://schemas.microsoft.com/office/drawing/2014/main" id="{FCBA4425-D64E-3CF6-ED7E-49338C8CA28C}"/>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4</a:t>
            </a:fld>
            <a:endParaRPr lang="en-US"/>
          </a:p>
        </p:txBody>
      </p:sp>
      <p:sp>
        <p:nvSpPr>
          <p:cNvPr id="4" name="Footer Placeholder 3">
            <a:extLst>
              <a:ext uri="{FF2B5EF4-FFF2-40B4-BE49-F238E27FC236}">
                <a16:creationId xmlns:a16="http://schemas.microsoft.com/office/drawing/2014/main" id="{1D16A4D9-EEB7-5B57-621C-F12C7E24DEC2}"/>
              </a:ext>
            </a:extLst>
          </p:cNvPr>
          <p:cNvSpPr>
            <a:spLocks noGrp="1"/>
          </p:cNvSpPr>
          <p:nvPr>
            <p:ph type="ftr" sz="quarter" idx="10"/>
          </p:nvPr>
        </p:nvSpPr>
        <p:spPr>
          <a:xfrm>
            <a:off x="228666" y="4787900"/>
            <a:ext cx="4114735" cy="166687"/>
          </a:xfrm>
        </p:spPr>
        <p:txBody>
          <a:bodyPr anchor="ctr">
            <a:normAutofit/>
          </a:bodyPr>
          <a:lstStyle/>
          <a:p>
            <a:pPr>
              <a:spcAft>
                <a:spcPts val="600"/>
              </a:spcAft>
            </a:pPr>
            <a:r>
              <a:rPr lang="en-US"/>
              <a:t>© 2020 IBM Corporation</a:t>
            </a:r>
          </a:p>
        </p:txBody>
      </p:sp>
      <p:pic>
        <p:nvPicPr>
          <p:cNvPr id="7" name="Picture 6" descr="A screenshot of a computer&#10;&#10;Description automatically generated">
            <a:extLst>
              <a:ext uri="{FF2B5EF4-FFF2-40B4-BE49-F238E27FC236}">
                <a16:creationId xmlns:a16="http://schemas.microsoft.com/office/drawing/2014/main" id="{1EED99DA-3FD5-C468-E0DB-010102A06A4E}"/>
              </a:ext>
            </a:extLst>
          </p:cNvPr>
          <p:cNvPicPr>
            <a:picLocks noChangeAspect="1"/>
          </p:cNvPicPr>
          <p:nvPr/>
        </p:nvPicPr>
        <p:blipFill rotWithShape="1">
          <a:blip r:embed="rId2"/>
          <a:srcRect r="1388" b="-610"/>
          <a:stretch/>
        </p:blipFill>
        <p:spPr>
          <a:xfrm>
            <a:off x="2286033" y="1647983"/>
            <a:ext cx="6767682" cy="3223260"/>
          </a:xfrm>
          <a:prstGeom prst="rect">
            <a:avLst/>
          </a:prstGeom>
        </p:spPr>
      </p:pic>
      <p:sp>
        <p:nvSpPr>
          <p:cNvPr id="8" name="テキスト ボックス 10">
            <a:extLst>
              <a:ext uri="{FF2B5EF4-FFF2-40B4-BE49-F238E27FC236}">
                <a16:creationId xmlns:a16="http://schemas.microsoft.com/office/drawing/2014/main" id="{FB128513-B40E-0540-7188-8DF52EE7C737}"/>
              </a:ext>
            </a:extLst>
          </p:cNvPr>
          <p:cNvSpPr txBox="1"/>
          <p:nvPr/>
        </p:nvSpPr>
        <p:spPr>
          <a:xfrm>
            <a:off x="152223" y="165974"/>
            <a:ext cx="5445937" cy="1011046"/>
          </a:xfrm>
          <a:prstGeom prst="rect">
            <a:avLst/>
          </a:prstGeom>
          <a:noFill/>
        </p:spPr>
        <p:txBody>
          <a:bodyPr wrap="square">
            <a:spAutoFit/>
          </a:bodyPr>
          <a:lstStyle/>
          <a:p>
            <a:pPr defTabSz="913931" fontAlgn="base">
              <a:lnSpc>
                <a:spcPct val="110000"/>
              </a:lnSpc>
              <a:spcBef>
                <a:spcPct val="0"/>
              </a:spcBef>
              <a:spcAft>
                <a:spcPct val="0"/>
              </a:spcAft>
              <a:defRPr/>
            </a:pPr>
            <a:r>
              <a:rPr lang="en-US" altLang="ja-JP" sz="2800" dirty="0">
                <a:solidFill>
                  <a:schemeClr val="bg1"/>
                </a:solidFill>
                <a:latin typeface="IBM Plex Sans Light" panose="020B0403050203000203" pitchFamily="34" charset="77"/>
              </a:rPr>
              <a:t>What are IBM Quantum Challenges?</a:t>
            </a:r>
            <a:endParaRPr lang="en-SG" sz="3600" b="1" i="0" dirty="0">
              <a:solidFill>
                <a:srgbClr val="4A4A4A"/>
              </a:solidFill>
              <a:effectLst/>
              <a:latin typeface="Arial" panose="020B0604020202020204" pitchFamily="34" charset="0"/>
            </a:endParaRPr>
          </a:p>
        </p:txBody>
      </p:sp>
      <p:pic>
        <p:nvPicPr>
          <p:cNvPr id="11" name="Picture 10" descr="A blue square with white text&#10;&#10;Description automatically generated with medium confidence">
            <a:extLst>
              <a:ext uri="{FF2B5EF4-FFF2-40B4-BE49-F238E27FC236}">
                <a16:creationId xmlns:a16="http://schemas.microsoft.com/office/drawing/2014/main" id="{644AC522-8403-72C6-CA39-0D493376ABB4}"/>
              </a:ext>
            </a:extLst>
          </p:cNvPr>
          <p:cNvPicPr>
            <a:picLocks noChangeAspect="1"/>
          </p:cNvPicPr>
          <p:nvPr/>
        </p:nvPicPr>
        <p:blipFill>
          <a:blip r:embed="rId3"/>
          <a:stretch>
            <a:fillRect/>
          </a:stretch>
        </p:blipFill>
        <p:spPr>
          <a:xfrm>
            <a:off x="5814157" y="612413"/>
            <a:ext cx="952225" cy="952225"/>
          </a:xfrm>
          <a:prstGeom prst="rect">
            <a:avLst/>
          </a:prstGeom>
        </p:spPr>
      </p:pic>
      <p:pic>
        <p:nvPicPr>
          <p:cNvPr id="13" name="Picture 12" descr="A red square with white text&#10;&#10;Description automatically generated with low confidence">
            <a:extLst>
              <a:ext uri="{FF2B5EF4-FFF2-40B4-BE49-F238E27FC236}">
                <a16:creationId xmlns:a16="http://schemas.microsoft.com/office/drawing/2014/main" id="{F3062505-50CD-9C79-BFF7-F3EE20FFE035}"/>
              </a:ext>
            </a:extLst>
          </p:cNvPr>
          <p:cNvPicPr>
            <a:picLocks noChangeAspect="1"/>
          </p:cNvPicPr>
          <p:nvPr/>
        </p:nvPicPr>
        <p:blipFill>
          <a:blip r:embed="rId4"/>
          <a:stretch>
            <a:fillRect/>
          </a:stretch>
        </p:blipFill>
        <p:spPr>
          <a:xfrm>
            <a:off x="6926855" y="612414"/>
            <a:ext cx="952225" cy="952225"/>
          </a:xfrm>
          <a:prstGeom prst="rect">
            <a:avLst/>
          </a:prstGeom>
        </p:spPr>
      </p:pic>
      <p:pic>
        <p:nvPicPr>
          <p:cNvPr id="16" name="Picture 15" descr="A picture containing text, screenshot, font, design&#10;&#10;Description automatically generated">
            <a:extLst>
              <a:ext uri="{FF2B5EF4-FFF2-40B4-BE49-F238E27FC236}">
                <a16:creationId xmlns:a16="http://schemas.microsoft.com/office/drawing/2014/main" id="{43699BCA-DF75-49C2-849A-41A26AF9BF3C}"/>
              </a:ext>
            </a:extLst>
          </p:cNvPr>
          <p:cNvPicPr>
            <a:picLocks noChangeAspect="1"/>
          </p:cNvPicPr>
          <p:nvPr/>
        </p:nvPicPr>
        <p:blipFill>
          <a:blip r:embed="rId5"/>
          <a:stretch>
            <a:fillRect/>
          </a:stretch>
        </p:blipFill>
        <p:spPr>
          <a:xfrm>
            <a:off x="8039553" y="612415"/>
            <a:ext cx="952224" cy="952224"/>
          </a:xfrm>
          <a:prstGeom prst="rect">
            <a:avLst/>
          </a:prstGeom>
        </p:spPr>
      </p:pic>
    </p:spTree>
    <p:extLst>
      <p:ext uri="{BB962C8B-B14F-4D97-AF65-F5344CB8AC3E}">
        <p14:creationId xmlns:p14="http://schemas.microsoft.com/office/powerpoint/2010/main" val="612144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creenshot of a video game&#10;&#10;Description automatically generated">
            <a:extLst>
              <a:ext uri="{FF2B5EF4-FFF2-40B4-BE49-F238E27FC236}">
                <a16:creationId xmlns:a16="http://schemas.microsoft.com/office/drawing/2014/main" id="{1C530077-7414-2F99-8513-543111918B9D}"/>
              </a:ext>
            </a:extLst>
          </p:cNvPr>
          <p:cNvPicPr>
            <a:picLocks noChangeAspect="1"/>
          </p:cNvPicPr>
          <p:nvPr/>
        </p:nvPicPr>
        <p:blipFill rotWithShape="1">
          <a:blip r:embed="rId2"/>
          <a:srcRect t="-584" r="14665" b="2357"/>
          <a:stretch/>
        </p:blipFill>
        <p:spPr>
          <a:xfrm>
            <a:off x="5771862" y="1083668"/>
            <a:ext cx="3254252" cy="1928533"/>
          </a:xfrm>
          <a:prstGeom prst="rect">
            <a:avLst/>
          </a:prstGeom>
        </p:spPr>
      </p:pic>
      <p:sp>
        <p:nvSpPr>
          <p:cNvPr id="3" name="Slide Number Placeholder 2">
            <a:extLst>
              <a:ext uri="{FF2B5EF4-FFF2-40B4-BE49-F238E27FC236}">
                <a16:creationId xmlns:a16="http://schemas.microsoft.com/office/drawing/2014/main" id="{E17CE77F-A143-F6B5-5B2F-5490903DE0A2}"/>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6" name="Footer Placeholder 5">
            <a:extLst>
              <a:ext uri="{FF2B5EF4-FFF2-40B4-BE49-F238E27FC236}">
                <a16:creationId xmlns:a16="http://schemas.microsoft.com/office/drawing/2014/main" id="{B8C7AE8F-871D-8DA2-D21B-3F7962559DC4}"/>
              </a:ext>
            </a:extLst>
          </p:cNvPr>
          <p:cNvSpPr>
            <a:spLocks noGrp="1"/>
          </p:cNvSpPr>
          <p:nvPr>
            <p:ph type="ftr" sz="quarter" idx="10"/>
          </p:nvPr>
        </p:nvSpPr>
        <p:spPr/>
        <p:txBody>
          <a:bodyPr/>
          <a:lstStyle/>
          <a:p>
            <a:r>
              <a:rPr lang="en-US"/>
              <a:t>© 2020 IBM Corporation</a:t>
            </a:r>
            <a:endParaRPr lang="en-US" dirty="0"/>
          </a:p>
        </p:txBody>
      </p:sp>
      <p:sp>
        <p:nvSpPr>
          <p:cNvPr id="7" name="テキスト ボックス 10">
            <a:extLst>
              <a:ext uri="{FF2B5EF4-FFF2-40B4-BE49-F238E27FC236}">
                <a16:creationId xmlns:a16="http://schemas.microsoft.com/office/drawing/2014/main" id="{52CE1948-B0D8-53CD-4557-B9944A7E8E88}"/>
              </a:ext>
            </a:extLst>
          </p:cNvPr>
          <p:cNvSpPr txBox="1"/>
          <p:nvPr/>
        </p:nvSpPr>
        <p:spPr>
          <a:xfrm>
            <a:off x="152223" y="165974"/>
            <a:ext cx="6845850" cy="537070"/>
          </a:xfrm>
          <a:prstGeom prst="rect">
            <a:avLst/>
          </a:prstGeom>
          <a:noFill/>
        </p:spPr>
        <p:txBody>
          <a:bodyPr wrap="square">
            <a:spAutoFit/>
          </a:bodyPr>
          <a:lstStyle/>
          <a:p>
            <a:pPr defTabSz="913931" fontAlgn="base">
              <a:lnSpc>
                <a:spcPct val="110000"/>
              </a:lnSpc>
              <a:spcBef>
                <a:spcPct val="0"/>
              </a:spcBef>
              <a:spcAft>
                <a:spcPct val="0"/>
              </a:spcAft>
              <a:defRPr/>
            </a:pPr>
            <a:r>
              <a:rPr lang="en-US" sz="2800" i="0" dirty="0">
                <a:solidFill>
                  <a:schemeClr val="bg1"/>
                </a:solidFill>
                <a:effectLst/>
                <a:latin typeface="IBM Plex Sans Light" panose="020B0403050203000203" pitchFamily="34" charset="77"/>
              </a:rPr>
              <a:t>Running and open for all since 2019!</a:t>
            </a:r>
            <a:endParaRPr lang="en-SG" sz="3600" i="0" dirty="0">
              <a:solidFill>
                <a:srgbClr val="4A4A4A"/>
              </a:solidFill>
              <a:effectLst/>
              <a:latin typeface="Arial" panose="020B0604020202020204" pitchFamily="34" charset="0"/>
            </a:endParaRPr>
          </a:p>
        </p:txBody>
      </p:sp>
      <p:pic>
        <p:nvPicPr>
          <p:cNvPr id="9" name="Picture 8" descr="A screenshot of a website&#10;&#10;Description automatically generated with medium confidence">
            <a:extLst>
              <a:ext uri="{FF2B5EF4-FFF2-40B4-BE49-F238E27FC236}">
                <a16:creationId xmlns:a16="http://schemas.microsoft.com/office/drawing/2014/main" id="{F5AAB2B0-4407-400A-C14D-F3C547D8CAD8}"/>
              </a:ext>
            </a:extLst>
          </p:cNvPr>
          <p:cNvPicPr>
            <a:picLocks noChangeAspect="1"/>
          </p:cNvPicPr>
          <p:nvPr/>
        </p:nvPicPr>
        <p:blipFill>
          <a:blip r:embed="rId3"/>
          <a:stretch>
            <a:fillRect/>
          </a:stretch>
        </p:blipFill>
        <p:spPr>
          <a:xfrm>
            <a:off x="188732" y="706992"/>
            <a:ext cx="5720080" cy="2319061"/>
          </a:xfrm>
          <a:prstGeom prst="rect">
            <a:avLst/>
          </a:prstGeom>
        </p:spPr>
      </p:pic>
      <p:pic>
        <p:nvPicPr>
          <p:cNvPr id="13" name="Picture 12" descr="A screenshot of a video game&#10;&#10;Description automatically generated">
            <a:extLst>
              <a:ext uri="{FF2B5EF4-FFF2-40B4-BE49-F238E27FC236}">
                <a16:creationId xmlns:a16="http://schemas.microsoft.com/office/drawing/2014/main" id="{79E37A2A-7BE4-AF4F-95C0-268CAD444C0A}"/>
              </a:ext>
            </a:extLst>
          </p:cNvPr>
          <p:cNvPicPr>
            <a:picLocks noChangeAspect="1"/>
          </p:cNvPicPr>
          <p:nvPr/>
        </p:nvPicPr>
        <p:blipFill>
          <a:blip r:embed="rId4"/>
          <a:stretch>
            <a:fillRect/>
          </a:stretch>
        </p:blipFill>
        <p:spPr>
          <a:xfrm>
            <a:off x="485290" y="2831247"/>
            <a:ext cx="3972737" cy="2039996"/>
          </a:xfrm>
          <a:prstGeom prst="rect">
            <a:avLst/>
          </a:prstGeom>
        </p:spPr>
      </p:pic>
      <p:pic>
        <p:nvPicPr>
          <p:cNvPr id="15" name="Picture 14" descr="A picture containing text, screenshot, software, font&#10;&#10;Description automatically generated">
            <a:extLst>
              <a:ext uri="{FF2B5EF4-FFF2-40B4-BE49-F238E27FC236}">
                <a16:creationId xmlns:a16="http://schemas.microsoft.com/office/drawing/2014/main" id="{824B798F-D147-4D7F-5368-DFF7AB1AE75D}"/>
              </a:ext>
            </a:extLst>
          </p:cNvPr>
          <p:cNvPicPr>
            <a:picLocks noChangeAspect="1"/>
          </p:cNvPicPr>
          <p:nvPr/>
        </p:nvPicPr>
        <p:blipFill>
          <a:blip r:embed="rId5"/>
          <a:stretch>
            <a:fillRect/>
          </a:stretch>
        </p:blipFill>
        <p:spPr>
          <a:xfrm>
            <a:off x="4572000" y="3014175"/>
            <a:ext cx="3364853" cy="1963351"/>
          </a:xfrm>
          <a:prstGeom prst="rect">
            <a:avLst/>
          </a:prstGeom>
        </p:spPr>
      </p:pic>
      <p:pic>
        <p:nvPicPr>
          <p:cNvPr id="11" name="Picture 10" descr="A picture containing text, screenshot, rectangle, astronomy&#10;&#10;Description automatically generated">
            <a:extLst>
              <a:ext uri="{FF2B5EF4-FFF2-40B4-BE49-F238E27FC236}">
                <a16:creationId xmlns:a16="http://schemas.microsoft.com/office/drawing/2014/main" id="{2898EA12-9A57-7C84-293E-DD909B956F11}"/>
              </a:ext>
            </a:extLst>
          </p:cNvPr>
          <p:cNvPicPr>
            <a:picLocks noChangeAspect="1"/>
          </p:cNvPicPr>
          <p:nvPr/>
        </p:nvPicPr>
        <p:blipFill>
          <a:blip r:embed="rId6"/>
          <a:stretch>
            <a:fillRect/>
          </a:stretch>
        </p:blipFill>
        <p:spPr>
          <a:xfrm>
            <a:off x="6998073" y="1834463"/>
            <a:ext cx="2105505" cy="2974513"/>
          </a:xfrm>
          <a:prstGeom prst="rect">
            <a:avLst/>
          </a:prstGeom>
        </p:spPr>
      </p:pic>
    </p:spTree>
    <p:extLst>
      <p:ext uri="{BB962C8B-B14F-4D97-AF65-F5344CB8AC3E}">
        <p14:creationId xmlns:p14="http://schemas.microsoft.com/office/powerpoint/2010/main" val="3521993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E4D57D6D-B912-3803-2FF0-41F2DF174D2E}"/>
              </a:ext>
            </a:extLst>
          </p:cNvPr>
          <p:cNvSpPr>
            <a:spLocks noGrp="1"/>
          </p:cNvSpPr>
          <p:nvPr>
            <p:ph type="body" sz="quarter" idx="12"/>
          </p:nvPr>
        </p:nvSpPr>
        <p:spPr>
          <a:xfrm>
            <a:off x="155448" y="1155627"/>
            <a:ext cx="4206240" cy="3361944"/>
          </a:xfrm>
        </p:spPr>
        <p:txBody>
          <a:bodyPr>
            <a:normAutofit/>
          </a:bodyPr>
          <a:lstStyle/>
          <a:p>
            <a:r>
              <a:rPr lang="en-US" sz="4400" dirty="0"/>
              <a:t>Discord/ Slack server and community for networking </a:t>
            </a:r>
          </a:p>
        </p:txBody>
      </p:sp>
      <p:pic>
        <p:nvPicPr>
          <p:cNvPr id="5" name="Picture 4" descr="A screenshot of a computer&#10;&#10;Description automatically generated with medium confidence">
            <a:extLst>
              <a:ext uri="{FF2B5EF4-FFF2-40B4-BE49-F238E27FC236}">
                <a16:creationId xmlns:a16="http://schemas.microsoft.com/office/drawing/2014/main" id="{53DBC98D-F24B-B54D-42A6-75908C0C3466}"/>
              </a:ext>
            </a:extLst>
          </p:cNvPr>
          <p:cNvPicPr>
            <a:picLocks noChangeAspect="1"/>
          </p:cNvPicPr>
          <p:nvPr/>
        </p:nvPicPr>
        <p:blipFill>
          <a:blip r:embed="rId2"/>
          <a:stretch>
            <a:fillRect/>
          </a:stretch>
        </p:blipFill>
        <p:spPr>
          <a:xfrm>
            <a:off x="4572000" y="1165861"/>
            <a:ext cx="4572000" cy="2811778"/>
          </a:xfrm>
          <a:prstGeom prst="rect">
            <a:avLst/>
          </a:prstGeom>
          <a:noFill/>
        </p:spPr>
      </p:pic>
      <p:sp>
        <p:nvSpPr>
          <p:cNvPr id="3" name="Slide Number Placeholder 2">
            <a:extLst>
              <a:ext uri="{FF2B5EF4-FFF2-40B4-BE49-F238E27FC236}">
                <a16:creationId xmlns:a16="http://schemas.microsoft.com/office/drawing/2014/main" id="{D21CAA32-AFFE-0637-E9CF-C92CB37EADA1}"/>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6</a:t>
            </a:fld>
            <a:endParaRPr lang="en-US"/>
          </a:p>
        </p:txBody>
      </p:sp>
      <p:sp>
        <p:nvSpPr>
          <p:cNvPr id="15" name="Text Placeholder 4">
            <a:extLst>
              <a:ext uri="{FF2B5EF4-FFF2-40B4-BE49-F238E27FC236}">
                <a16:creationId xmlns:a16="http://schemas.microsoft.com/office/drawing/2014/main" id="{D4C748B2-63F3-23E7-EAA0-F48441CB00C8}"/>
              </a:ext>
            </a:extLst>
          </p:cNvPr>
          <p:cNvSpPr>
            <a:spLocks noGrp="1"/>
          </p:cNvSpPr>
          <p:nvPr>
            <p:ph type="body" sz="quarter" idx="14"/>
          </p:nvPr>
        </p:nvSpPr>
        <p:spPr>
          <a:xfrm>
            <a:off x="219455" y="173736"/>
            <a:ext cx="5482701" cy="859536"/>
          </a:xfrm>
        </p:spPr>
        <p:txBody>
          <a:bodyPr/>
          <a:lstStyle/>
          <a:p>
            <a:r>
              <a:rPr lang="en-US" sz="2800" dirty="0"/>
              <a:t>Communication and peer support</a:t>
            </a:r>
          </a:p>
        </p:txBody>
      </p:sp>
      <p:sp>
        <p:nvSpPr>
          <p:cNvPr id="4" name="Footer Placeholder 3">
            <a:extLst>
              <a:ext uri="{FF2B5EF4-FFF2-40B4-BE49-F238E27FC236}">
                <a16:creationId xmlns:a16="http://schemas.microsoft.com/office/drawing/2014/main" id="{61359566-DADC-8305-6ADA-59E16068D509}"/>
              </a:ext>
            </a:extLst>
          </p:cNvPr>
          <p:cNvSpPr>
            <a:spLocks noGrp="1"/>
          </p:cNvSpPr>
          <p:nvPr>
            <p:ph type="ftr" sz="quarter" idx="10"/>
          </p:nvPr>
        </p:nvSpPr>
        <p:spPr>
          <a:xfrm>
            <a:off x="228666" y="4787900"/>
            <a:ext cx="4114735" cy="166687"/>
          </a:xfrm>
        </p:spPr>
        <p:txBody>
          <a:bodyPr anchor="ctr">
            <a:normAutofit/>
          </a:bodyPr>
          <a:lstStyle/>
          <a:p>
            <a:pPr>
              <a:spcAft>
                <a:spcPts val="600"/>
              </a:spcAft>
            </a:pPr>
            <a:r>
              <a:rPr lang="en-US"/>
              <a:t>© 2020 IBM Corporation</a:t>
            </a:r>
          </a:p>
        </p:txBody>
      </p:sp>
    </p:spTree>
    <p:extLst>
      <p:ext uri="{BB962C8B-B14F-4D97-AF65-F5344CB8AC3E}">
        <p14:creationId xmlns:p14="http://schemas.microsoft.com/office/powerpoint/2010/main" val="2976040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02195162-F583-F491-1512-EF540E6EE6B2}"/>
              </a:ext>
            </a:extLst>
          </p:cNvPr>
          <p:cNvSpPr>
            <a:spLocks noGrp="1"/>
          </p:cNvSpPr>
          <p:nvPr>
            <p:ph type="title"/>
          </p:nvPr>
        </p:nvSpPr>
        <p:spPr>
          <a:xfrm>
            <a:off x="137160" y="91440"/>
            <a:ext cx="6949440" cy="4404360"/>
          </a:xfrm>
        </p:spPr>
        <p:txBody>
          <a:bodyPr/>
          <a:lstStyle/>
          <a:p>
            <a:r>
              <a:rPr lang="en-US" dirty="0" err="1"/>
              <a:t>Credly</a:t>
            </a:r>
            <a:r>
              <a:rPr lang="en-US" dirty="0"/>
              <a:t> Badges!</a:t>
            </a:r>
          </a:p>
        </p:txBody>
      </p:sp>
      <p:sp>
        <p:nvSpPr>
          <p:cNvPr id="4" name="Slide Number Placeholder 3">
            <a:extLst>
              <a:ext uri="{FF2B5EF4-FFF2-40B4-BE49-F238E27FC236}">
                <a16:creationId xmlns:a16="http://schemas.microsoft.com/office/drawing/2014/main" id="{112F410A-E232-A80F-C195-91E9F07296A3}"/>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7</a:t>
            </a:fld>
            <a:endParaRPr lang="en-US"/>
          </a:p>
        </p:txBody>
      </p:sp>
      <p:sp>
        <p:nvSpPr>
          <p:cNvPr id="6" name="Footer Placeholder 5">
            <a:extLst>
              <a:ext uri="{FF2B5EF4-FFF2-40B4-BE49-F238E27FC236}">
                <a16:creationId xmlns:a16="http://schemas.microsoft.com/office/drawing/2014/main" id="{77DCC7E2-97D8-73D7-C68E-D486F87B0B44}"/>
              </a:ext>
            </a:extLst>
          </p:cNvPr>
          <p:cNvSpPr>
            <a:spLocks noGrp="1"/>
          </p:cNvSpPr>
          <p:nvPr>
            <p:ph type="ftr" sz="quarter" idx="10"/>
          </p:nvPr>
        </p:nvSpPr>
        <p:spPr>
          <a:xfrm>
            <a:off x="228666" y="4787900"/>
            <a:ext cx="4114735" cy="166687"/>
          </a:xfrm>
        </p:spPr>
        <p:txBody>
          <a:bodyPr anchor="ctr">
            <a:normAutofit/>
          </a:bodyPr>
          <a:lstStyle/>
          <a:p>
            <a:pPr>
              <a:spcAft>
                <a:spcPts val="600"/>
              </a:spcAft>
            </a:pPr>
            <a:r>
              <a:rPr lang="en-US"/>
              <a:t>© 2020 IBM Corporation</a:t>
            </a:r>
          </a:p>
        </p:txBody>
      </p:sp>
      <p:pic>
        <p:nvPicPr>
          <p:cNvPr id="10" name="Picture 9" descr="A blue square with white text&#10;&#10;Description automatically generated with medium confidence">
            <a:extLst>
              <a:ext uri="{FF2B5EF4-FFF2-40B4-BE49-F238E27FC236}">
                <a16:creationId xmlns:a16="http://schemas.microsoft.com/office/drawing/2014/main" id="{CE5696E3-6620-F5FD-D524-1A164BBE91F8}"/>
              </a:ext>
            </a:extLst>
          </p:cNvPr>
          <p:cNvPicPr>
            <a:picLocks noChangeAspect="1"/>
          </p:cNvPicPr>
          <p:nvPr/>
        </p:nvPicPr>
        <p:blipFill>
          <a:blip r:embed="rId2"/>
          <a:stretch>
            <a:fillRect/>
          </a:stretch>
        </p:blipFill>
        <p:spPr>
          <a:xfrm>
            <a:off x="4805174" y="2901010"/>
            <a:ext cx="1865842" cy="1865842"/>
          </a:xfrm>
          <a:prstGeom prst="rect">
            <a:avLst/>
          </a:prstGeom>
        </p:spPr>
      </p:pic>
      <p:pic>
        <p:nvPicPr>
          <p:cNvPr id="11" name="Picture 10" descr="A red square with white text&#10;&#10;Description automatically generated with low confidence">
            <a:extLst>
              <a:ext uri="{FF2B5EF4-FFF2-40B4-BE49-F238E27FC236}">
                <a16:creationId xmlns:a16="http://schemas.microsoft.com/office/drawing/2014/main" id="{AB973377-7C85-C8AC-9D3F-B67EDB6E847F}"/>
              </a:ext>
            </a:extLst>
          </p:cNvPr>
          <p:cNvPicPr>
            <a:picLocks noChangeAspect="1"/>
          </p:cNvPicPr>
          <p:nvPr/>
        </p:nvPicPr>
        <p:blipFill>
          <a:blip r:embed="rId3"/>
          <a:stretch>
            <a:fillRect/>
          </a:stretch>
        </p:blipFill>
        <p:spPr>
          <a:xfrm>
            <a:off x="7049491" y="2901469"/>
            <a:ext cx="1865842" cy="1865842"/>
          </a:xfrm>
          <a:prstGeom prst="rect">
            <a:avLst/>
          </a:prstGeom>
        </p:spPr>
      </p:pic>
      <p:pic>
        <p:nvPicPr>
          <p:cNvPr id="12" name="Picture 11" descr="A picture containing text, screenshot, font, design&#10;&#10;Description automatically generated">
            <a:extLst>
              <a:ext uri="{FF2B5EF4-FFF2-40B4-BE49-F238E27FC236}">
                <a16:creationId xmlns:a16="http://schemas.microsoft.com/office/drawing/2014/main" id="{DFF5D604-8B74-C7D4-2727-AD1EA9027140}"/>
              </a:ext>
            </a:extLst>
          </p:cNvPr>
          <p:cNvPicPr>
            <a:picLocks noChangeAspect="1"/>
          </p:cNvPicPr>
          <p:nvPr/>
        </p:nvPicPr>
        <p:blipFill>
          <a:blip r:embed="rId4"/>
          <a:stretch>
            <a:fillRect/>
          </a:stretch>
        </p:blipFill>
        <p:spPr>
          <a:xfrm>
            <a:off x="7049493" y="705910"/>
            <a:ext cx="1865840" cy="1865840"/>
          </a:xfrm>
          <a:prstGeom prst="rect">
            <a:avLst/>
          </a:prstGeom>
        </p:spPr>
      </p:pic>
      <p:pic>
        <p:nvPicPr>
          <p:cNvPr id="15" name="Graphic 14">
            <a:extLst>
              <a:ext uri="{FF2B5EF4-FFF2-40B4-BE49-F238E27FC236}">
                <a16:creationId xmlns:a16="http://schemas.microsoft.com/office/drawing/2014/main" id="{A86D4887-7BF8-E465-C2C7-C3E8A97B66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1613" y="3471766"/>
            <a:ext cx="1780938" cy="890469"/>
          </a:xfrm>
          <a:prstGeom prst="rect">
            <a:avLst/>
          </a:prstGeom>
        </p:spPr>
      </p:pic>
    </p:spTree>
    <p:extLst>
      <p:ext uri="{BB962C8B-B14F-4D97-AF65-F5344CB8AC3E}">
        <p14:creationId xmlns:p14="http://schemas.microsoft.com/office/powerpoint/2010/main" val="3268398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DF04F0-8490-229F-3B52-12087B038D2E}"/>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8</a:t>
            </a:fld>
            <a:endParaRPr lang="en-US"/>
          </a:p>
        </p:txBody>
      </p:sp>
      <p:sp>
        <p:nvSpPr>
          <p:cNvPr id="8" name="Content Placeholder 7">
            <a:extLst>
              <a:ext uri="{FF2B5EF4-FFF2-40B4-BE49-F238E27FC236}">
                <a16:creationId xmlns:a16="http://schemas.microsoft.com/office/drawing/2014/main" id="{16213EBD-50B3-34CF-577C-64FDBF67800C}"/>
              </a:ext>
            </a:extLst>
          </p:cNvPr>
          <p:cNvSpPr>
            <a:spLocks noGrp="1"/>
          </p:cNvSpPr>
          <p:nvPr>
            <p:ph type="body" sz="quarter" idx="13"/>
          </p:nvPr>
        </p:nvSpPr>
        <p:spPr>
          <a:xfrm>
            <a:off x="219456" y="173736"/>
            <a:ext cx="4142232" cy="804672"/>
          </a:xfrm>
        </p:spPr>
        <p:txBody>
          <a:bodyPr>
            <a:normAutofit/>
          </a:bodyPr>
          <a:lstStyle/>
          <a:p>
            <a:r>
              <a:rPr lang="en-US" dirty="0"/>
              <a:t> </a:t>
            </a:r>
          </a:p>
        </p:txBody>
      </p:sp>
      <p:sp>
        <p:nvSpPr>
          <p:cNvPr id="6" name="Footer Placeholder 5">
            <a:extLst>
              <a:ext uri="{FF2B5EF4-FFF2-40B4-BE49-F238E27FC236}">
                <a16:creationId xmlns:a16="http://schemas.microsoft.com/office/drawing/2014/main" id="{F48CFC40-8848-E667-EE98-A33BF2A8976C}"/>
              </a:ext>
            </a:extLst>
          </p:cNvPr>
          <p:cNvSpPr>
            <a:spLocks noGrp="1"/>
          </p:cNvSpPr>
          <p:nvPr>
            <p:ph type="ftr" sz="quarter" idx="10"/>
          </p:nvPr>
        </p:nvSpPr>
        <p:spPr>
          <a:xfrm>
            <a:off x="228666" y="4787900"/>
            <a:ext cx="4114735" cy="166687"/>
          </a:xfrm>
        </p:spPr>
        <p:txBody>
          <a:bodyPr anchor="ctr">
            <a:normAutofit/>
          </a:bodyPr>
          <a:lstStyle/>
          <a:p>
            <a:pPr>
              <a:spcAft>
                <a:spcPts val="600"/>
              </a:spcAft>
            </a:pPr>
            <a:r>
              <a:rPr lang="en-US" dirty="0"/>
              <a:t>© 2020 IBM Corporation</a:t>
            </a:r>
          </a:p>
        </p:txBody>
      </p:sp>
      <p:sp>
        <p:nvSpPr>
          <p:cNvPr id="16" name="テキスト ボックス 10">
            <a:extLst>
              <a:ext uri="{FF2B5EF4-FFF2-40B4-BE49-F238E27FC236}">
                <a16:creationId xmlns:a16="http://schemas.microsoft.com/office/drawing/2014/main" id="{E3696D51-709E-4BC2-5DE5-164CA70AD36D}"/>
              </a:ext>
            </a:extLst>
          </p:cNvPr>
          <p:cNvSpPr txBox="1"/>
          <p:nvPr/>
        </p:nvSpPr>
        <p:spPr>
          <a:xfrm>
            <a:off x="147537" y="188913"/>
            <a:ext cx="6237328" cy="537070"/>
          </a:xfrm>
          <a:prstGeom prst="rect">
            <a:avLst/>
          </a:prstGeom>
          <a:noFill/>
        </p:spPr>
        <p:txBody>
          <a:bodyPr wrap="square">
            <a:spAutoFit/>
          </a:bodyPr>
          <a:lstStyle/>
          <a:p>
            <a:pPr defTabSz="913931" fontAlgn="base">
              <a:lnSpc>
                <a:spcPct val="110000"/>
              </a:lnSpc>
              <a:spcBef>
                <a:spcPct val="0"/>
              </a:spcBef>
              <a:spcAft>
                <a:spcPct val="0"/>
              </a:spcAft>
              <a:defRPr/>
            </a:pPr>
            <a:r>
              <a:rPr lang="en-US" altLang="ja-JP" sz="2800" dirty="0">
                <a:solidFill>
                  <a:schemeClr val="bg1"/>
                </a:solidFill>
                <a:latin typeface="IBM Plex Sans Light" panose="020B0403050203000203" pitchFamily="34" charset="77"/>
              </a:rPr>
              <a:t>Theme: Dynamic Circuits</a:t>
            </a:r>
            <a:endParaRPr lang="en-SG" sz="3600" b="1" i="0" dirty="0">
              <a:solidFill>
                <a:srgbClr val="4A4A4A"/>
              </a:solidFill>
              <a:effectLst/>
              <a:latin typeface="Arial" panose="020B0604020202020204" pitchFamily="34" charset="0"/>
            </a:endParaRPr>
          </a:p>
        </p:txBody>
      </p:sp>
      <p:sp>
        <p:nvSpPr>
          <p:cNvPr id="4" name="TextBox 3">
            <a:extLst>
              <a:ext uri="{FF2B5EF4-FFF2-40B4-BE49-F238E27FC236}">
                <a16:creationId xmlns:a16="http://schemas.microsoft.com/office/drawing/2014/main" id="{FF54E6BC-E228-B3E7-1DFC-C32D3BA2D59D}"/>
              </a:ext>
            </a:extLst>
          </p:cNvPr>
          <p:cNvSpPr txBox="1"/>
          <p:nvPr/>
        </p:nvSpPr>
        <p:spPr>
          <a:xfrm>
            <a:off x="228666" y="914790"/>
            <a:ext cx="8180798" cy="1200329"/>
          </a:xfrm>
          <a:prstGeom prst="rect">
            <a:avLst/>
          </a:prstGeom>
          <a:noFill/>
        </p:spPr>
        <p:txBody>
          <a:bodyPr wrap="square">
            <a:spAutoFit/>
          </a:bodyPr>
          <a:lstStyle/>
          <a:p>
            <a:r>
              <a:rPr lang="en-SG" sz="1800" b="0" i="1" u="none" strike="noStrike" dirty="0">
                <a:solidFill>
                  <a:schemeClr val="bg1"/>
                </a:solidFill>
                <a:effectLst/>
                <a:latin typeface="IBM Plex Sans" panose="020B0503050203000203" pitchFamily="34" charset="0"/>
              </a:rPr>
              <a:t>"A quantum circuit is a computational routine consisting of coherent quantum operations on qubits ... It is an ordered sequence of quantum gates, measurements and resets, </a:t>
            </a:r>
            <a:r>
              <a:rPr lang="en-SG" sz="1800" b="0" i="1" u="none" strike="noStrike" dirty="0">
                <a:solidFill>
                  <a:schemeClr val="accent3"/>
                </a:solidFill>
                <a:effectLst/>
                <a:latin typeface="IBM Plex Sans" panose="020B0503050203000203" pitchFamily="34" charset="0"/>
              </a:rPr>
              <a:t>all of which may be conditioned on and use data from the real-time classical computation."</a:t>
            </a:r>
            <a:endParaRPr lang="en-US" sz="1800" dirty="0">
              <a:solidFill>
                <a:schemeClr val="accent3"/>
              </a:solidFill>
            </a:endParaRPr>
          </a:p>
        </p:txBody>
      </p:sp>
      <p:sp>
        <p:nvSpPr>
          <p:cNvPr id="7" name="TextBox 6">
            <a:extLst>
              <a:ext uri="{FF2B5EF4-FFF2-40B4-BE49-F238E27FC236}">
                <a16:creationId xmlns:a16="http://schemas.microsoft.com/office/drawing/2014/main" id="{8B44E2DE-31CE-2265-552B-36E9D7A59158}"/>
              </a:ext>
            </a:extLst>
          </p:cNvPr>
          <p:cNvSpPr txBox="1"/>
          <p:nvPr/>
        </p:nvSpPr>
        <p:spPr>
          <a:xfrm>
            <a:off x="246953" y="2512262"/>
            <a:ext cx="4114735" cy="1754326"/>
          </a:xfrm>
          <a:prstGeom prst="rect">
            <a:avLst/>
          </a:prstGeom>
          <a:noFill/>
        </p:spPr>
        <p:txBody>
          <a:bodyPr wrap="square">
            <a:spAutoFit/>
          </a:bodyPr>
          <a:lstStyle/>
          <a:p>
            <a:r>
              <a:rPr lang="en-SG" b="1" i="0" u="none" strike="noStrike" dirty="0">
                <a:solidFill>
                  <a:schemeClr val="bg1"/>
                </a:solidFill>
                <a:effectLst/>
                <a:latin typeface="IBM Plex Sans" panose="020B0503050203000203" pitchFamily="34" charset="0"/>
              </a:rPr>
              <a:t>Dynamic circuits </a:t>
            </a:r>
            <a:r>
              <a:rPr lang="en-SG" i="0" u="none" strike="noStrike" dirty="0">
                <a:solidFill>
                  <a:schemeClr val="bg1"/>
                </a:solidFill>
                <a:effectLst/>
                <a:latin typeface="IBM Plex Sans" panose="020B0503050203000203" pitchFamily="34" charset="0"/>
              </a:rPr>
              <a:t>are quantum circuits that contain </a:t>
            </a:r>
            <a:r>
              <a:rPr lang="en-SG" b="1" i="0" u="none" strike="noStrike" dirty="0">
                <a:solidFill>
                  <a:schemeClr val="bg1"/>
                </a:solidFill>
                <a:effectLst/>
                <a:latin typeface="IBM Plex Sans" panose="020B0503050203000203" pitchFamily="34" charset="0"/>
              </a:rPr>
              <a:t>mid-circuit measurements </a:t>
            </a:r>
            <a:r>
              <a:rPr lang="en-SG" i="0" u="none" strike="noStrike" dirty="0">
                <a:solidFill>
                  <a:schemeClr val="bg1"/>
                </a:solidFill>
                <a:effectLst/>
                <a:latin typeface="IBM Plex Sans" panose="020B0503050203000203" pitchFamily="34" charset="0"/>
              </a:rPr>
              <a:t>where the results of those measurements are used to condition quantum gates later in the circuit. </a:t>
            </a:r>
          </a:p>
          <a:p>
            <a:endParaRPr lang="en-SG" b="0" dirty="0">
              <a:solidFill>
                <a:schemeClr val="bg1"/>
              </a:solidFill>
              <a:latin typeface="IBM Plex Sans" panose="020B0503050203000203" pitchFamily="34" charset="0"/>
            </a:endParaRPr>
          </a:p>
          <a:p>
            <a:r>
              <a:rPr lang="en-SG" b="0" i="0" u="none" strike="noStrike" dirty="0">
                <a:solidFill>
                  <a:schemeClr val="bg1"/>
                </a:solidFill>
                <a:effectLst/>
                <a:latin typeface="IBM Plex Sans" panose="020B0503050203000203" pitchFamily="34" charset="0"/>
              </a:rPr>
              <a:t>The ability to condition future quantum operations on the classical measurement results is known as classical feedforward.</a:t>
            </a:r>
            <a:endParaRPr lang="en-US" dirty="0">
              <a:solidFill>
                <a:schemeClr val="bg1"/>
              </a:solidFill>
            </a:endParaRPr>
          </a:p>
        </p:txBody>
      </p:sp>
      <p:pic>
        <p:nvPicPr>
          <p:cNvPr id="10" name="Picture 9" descr="A picture containing line, screenshot&#10;&#10;Description automatically generated">
            <a:extLst>
              <a:ext uri="{FF2B5EF4-FFF2-40B4-BE49-F238E27FC236}">
                <a16:creationId xmlns:a16="http://schemas.microsoft.com/office/drawing/2014/main" id="{85B2E8D7-6350-7B5A-A935-30F2EA95527E}"/>
              </a:ext>
            </a:extLst>
          </p:cNvPr>
          <p:cNvPicPr>
            <a:picLocks noChangeAspect="1"/>
          </p:cNvPicPr>
          <p:nvPr/>
        </p:nvPicPr>
        <p:blipFill rotWithShape="1">
          <a:blip r:embed="rId2"/>
          <a:srcRect l="-1" t="1509" r="83"/>
          <a:stretch/>
        </p:blipFill>
        <p:spPr>
          <a:xfrm>
            <a:off x="4861533" y="2447801"/>
            <a:ext cx="3812426" cy="1818787"/>
          </a:xfrm>
          <a:prstGeom prst="rect">
            <a:avLst/>
          </a:prstGeom>
        </p:spPr>
      </p:pic>
    </p:spTree>
    <p:extLst>
      <p:ext uri="{BB962C8B-B14F-4D97-AF65-F5344CB8AC3E}">
        <p14:creationId xmlns:p14="http://schemas.microsoft.com/office/powerpoint/2010/main" val="68523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DF04F0-8490-229F-3B52-12087B038D2E}"/>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9</a:t>
            </a:fld>
            <a:endParaRPr lang="en-US"/>
          </a:p>
        </p:txBody>
      </p:sp>
      <p:sp>
        <p:nvSpPr>
          <p:cNvPr id="8" name="Content Placeholder 7">
            <a:extLst>
              <a:ext uri="{FF2B5EF4-FFF2-40B4-BE49-F238E27FC236}">
                <a16:creationId xmlns:a16="http://schemas.microsoft.com/office/drawing/2014/main" id="{16213EBD-50B3-34CF-577C-64FDBF67800C}"/>
              </a:ext>
            </a:extLst>
          </p:cNvPr>
          <p:cNvSpPr>
            <a:spLocks noGrp="1"/>
          </p:cNvSpPr>
          <p:nvPr>
            <p:ph type="body" sz="quarter" idx="13"/>
          </p:nvPr>
        </p:nvSpPr>
        <p:spPr>
          <a:xfrm>
            <a:off x="219456" y="173736"/>
            <a:ext cx="4142232" cy="804672"/>
          </a:xfrm>
        </p:spPr>
        <p:txBody>
          <a:bodyPr>
            <a:normAutofit/>
          </a:bodyPr>
          <a:lstStyle/>
          <a:p>
            <a:r>
              <a:rPr lang="en-US" dirty="0"/>
              <a:t> </a:t>
            </a:r>
          </a:p>
        </p:txBody>
      </p:sp>
      <p:sp>
        <p:nvSpPr>
          <p:cNvPr id="6" name="Footer Placeholder 5">
            <a:extLst>
              <a:ext uri="{FF2B5EF4-FFF2-40B4-BE49-F238E27FC236}">
                <a16:creationId xmlns:a16="http://schemas.microsoft.com/office/drawing/2014/main" id="{F48CFC40-8848-E667-EE98-A33BF2A8976C}"/>
              </a:ext>
            </a:extLst>
          </p:cNvPr>
          <p:cNvSpPr>
            <a:spLocks noGrp="1"/>
          </p:cNvSpPr>
          <p:nvPr>
            <p:ph type="ftr" sz="quarter" idx="10"/>
          </p:nvPr>
        </p:nvSpPr>
        <p:spPr>
          <a:xfrm>
            <a:off x="228666" y="4787900"/>
            <a:ext cx="4114735" cy="166687"/>
          </a:xfrm>
        </p:spPr>
        <p:txBody>
          <a:bodyPr anchor="ctr">
            <a:normAutofit/>
          </a:bodyPr>
          <a:lstStyle/>
          <a:p>
            <a:pPr>
              <a:spcAft>
                <a:spcPts val="600"/>
              </a:spcAft>
            </a:pPr>
            <a:r>
              <a:rPr lang="en-US" dirty="0"/>
              <a:t>© 2020 IBM Corporation</a:t>
            </a:r>
          </a:p>
        </p:txBody>
      </p:sp>
      <p:sp>
        <p:nvSpPr>
          <p:cNvPr id="16" name="テキスト ボックス 10">
            <a:extLst>
              <a:ext uri="{FF2B5EF4-FFF2-40B4-BE49-F238E27FC236}">
                <a16:creationId xmlns:a16="http://schemas.microsoft.com/office/drawing/2014/main" id="{E3696D51-709E-4BC2-5DE5-164CA70AD36D}"/>
              </a:ext>
            </a:extLst>
          </p:cNvPr>
          <p:cNvSpPr txBox="1"/>
          <p:nvPr/>
        </p:nvSpPr>
        <p:spPr>
          <a:xfrm>
            <a:off x="147537" y="188913"/>
            <a:ext cx="6237328" cy="537070"/>
          </a:xfrm>
          <a:prstGeom prst="rect">
            <a:avLst/>
          </a:prstGeom>
          <a:noFill/>
        </p:spPr>
        <p:txBody>
          <a:bodyPr wrap="square">
            <a:spAutoFit/>
          </a:bodyPr>
          <a:lstStyle/>
          <a:p>
            <a:pPr defTabSz="913931" fontAlgn="base">
              <a:lnSpc>
                <a:spcPct val="110000"/>
              </a:lnSpc>
              <a:spcBef>
                <a:spcPct val="0"/>
              </a:spcBef>
              <a:spcAft>
                <a:spcPct val="0"/>
              </a:spcAft>
              <a:defRPr/>
            </a:pPr>
            <a:r>
              <a:rPr lang="en-US" altLang="ja-JP" sz="2800" dirty="0">
                <a:solidFill>
                  <a:schemeClr val="bg1"/>
                </a:solidFill>
                <a:latin typeface="IBM Plex Sans Light" panose="020B0403050203000203" pitchFamily="34" charset="77"/>
              </a:rPr>
              <a:t>Theme: Dynamic Circuits</a:t>
            </a:r>
            <a:endParaRPr lang="en-SG" sz="3600" b="1" i="0" dirty="0">
              <a:solidFill>
                <a:srgbClr val="4A4A4A"/>
              </a:solidFill>
              <a:effectLst/>
              <a:latin typeface="Arial" panose="020B0604020202020204" pitchFamily="34" charset="0"/>
            </a:endParaRPr>
          </a:p>
        </p:txBody>
      </p:sp>
      <p:sp>
        <p:nvSpPr>
          <p:cNvPr id="4" name="TextBox 3">
            <a:extLst>
              <a:ext uri="{FF2B5EF4-FFF2-40B4-BE49-F238E27FC236}">
                <a16:creationId xmlns:a16="http://schemas.microsoft.com/office/drawing/2014/main" id="{FF54E6BC-E228-B3E7-1DFC-C32D3BA2D59D}"/>
              </a:ext>
            </a:extLst>
          </p:cNvPr>
          <p:cNvSpPr txBox="1"/>
          <p:nvPr/>
        </p:nvSpPr>
        <p:spPr>
          <a:xfrm>
            <a:off x="253002" y="1039802"/>
            <a:ext cx="8180798" cy="369332"/>
          </a:xfrm>
          <a:prstGeom prst="rect">
            <a:avLst/>
          </a:prstGeom>
          <a:noFill/>
        </p:spPr>
        <p:txBody>
          <a:bodyPr wrap="square">
            <a:spAutoFit/>
          </a:bodyPr>
          <a:lstStyle/>
          <a:p>
            <a:r>
              <a:rPr lang="en-SG" sz="1800" b="0" i="1" u="none" strike="noStrike" dirty="0">
                <a:solidFill>
                  <a:schemeClr val="bg1"/>
                </a:solidFill>
                <a:effectLst/>
                <a:latin typeface="IBM Plex Sans" panose="020B0503050203000203" pitchFamily="34" charset="0"/>
              </a:rPr>
              <a:t>Example: Before – Static Quantum Circuit</a:t>
            </a:r>
            <a:endParaRPr lang="en-US" sz="1800" dirty="0">
              <a:solidFill>
                <a:schemeClr val="accent3"/>
              </a:solidFill>
            </a:endParaRPr>
          </a:p>
        </p:txBody>
      </p:sp>
      <p:pic>
        <p:nvPicPr>
          <p:cNvPr id="1026" name="Picture 2" descr="Before: A quantum circuit">
            <a:extLst>
              <a:ext uri="{FF2B5EF4-FFF2-40B4-BE49-F238E27FC236}">
                <a16:creationId xmlns:a16="http://schemas.microsoft.com/office/drawing/2014/main" id="{7F26EA6E-92C5-F202-E583-705D97D7F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26" y="1571946"/>
            <a:ext cx="6102057" cy="13909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FB3344C-8377-3887-C325-6817D9A5D5E8}"/>
              </a:ext>
            </a:extLst>
          </p:cNvPr>
          <p:cNvSpPr txBox="1"/>
          <p:nvPr/>
        </p:nvSpPr>
        <p:spPr>
          <a:xfrm>
            <a:off x="1863322" y="3899343"/>
            <a:ext cx="8180798" cy="369332"/>
          </a:xfrm>
          <a:prstGeom prst="rect">
            <a:avLst/>
          </a:prstGeom>
          <a:noFill/>
        </p:spPr>
        <p:txBody>
          <a:bodyPr wrap="square">
            <a:spAutoFit/>
          </a:bodyPr>
          <a:lstStyle/>
          <a:p>
            <a:r>
              <a:rPr lang="en-SG" sz="1800" b="0" i="1" u="none" strike="noStrike" dirty="0">
                <a:solidFill>
                  <a:schemeClr val="bg1"/>
                </a:solidFill>
                <a:effectLst/>
                <a:latin typeface="IBM Plex Sans" panose="020B0503050203000203" pitchFamily="34" charset="0"/>
              </a:rPr>
              <a:t>Example: After – Dynamic Quantum Circuit</a:t>
            </a:r>
            <a:endParaRPr lang="en-US" sz="1800" dirty="0">
              <a:solidFill>
                <a:schemeClr val="accent3"/>
              </a:solidFill>
            </a:endParaRPr>
          </a:p>
        </p:txBody>
      </p:sp>
      <p:pic>
        <p:nvPicPr>
          <p:cNvPr id="9" name="Picture 8" descr="A screenshot of a computer&#10;&#10;Description automatically generated with low confidence">
            <a:extLst>
              <a:ext uri="{FF2B5EF4-FFF2-40B4-BE49-F238E27FC236}">
                <a16:creationId xmlns:a16="http://schemas.microsoft.com/office/drawing/2014/main" id="{A9475E78-5B6B-AAAF-2426-AA42A39BCA27}"/>
              </a:ext>
            </a:extLst>
          </p:cNvPr>
          <p:cNvPicPr>
            <a:picLocks noChangeAspect="1"/>
          </p:cNvPicPr>
          <p:nvPr/>
        </p:nvPicPr>
        <p:blipFill>
          <a:blip r:embed="rId3"/>
          <a:stretch>
            <a:fillRect/>
          </a:stretch>
        </p:blipFill>
        <p:spPr>
          <a:xfrm>
            <a:off x="6577229" y="1915792"/>
            <a:ext cx="2419234" cy="3038795"/>
          </a:xfrm>
          <a:prstGeom prst="rect">
            <a:avLst/>
          </a:prstGeom>
        </p:spPr>
      </p:pic>
    </p:spTree>
    <p:extLst>
      <p:ext uri="{BB962C8B-B14F-4D97-AF65-F5344CB8AC3E}">
        <p14:creationId xmlns:p14="http://schemas.microsoft.com/office/powerpoint/2010/main" val="36063033"/>
      </p:ext>
    </p:extLst>
  </p:cSld>
  <p:clrMapOvr>
    <a:masterClrMapping/>
  </p:clrMapOvr>
</p:sld>
</file>

<file path=ppt/theme/theme1.xml><?xml version="1.0" encoding="utf-8"?>
<a:theme xmlns:a="http://schemas.openxmlformats.org/drawingml/2006/main" name="IBM Quantum Master (Dark)">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F46D7546-97C0-1949-8CDD-9FEF34E88BBB}" vid="{C20B825A-0C92-504D-A6D9-FB2850CEC223}"/>
    </a:ext>
  </a:extLst>
</a:theme>
</file>

<file path=ppt/theme/theme2.xml><?xml version="1.0" encoding="utf-8"?>
<a:theme xmlns:a="http://schemas.openxmlformats.org/drawingml/2006/main" name="IBM Quantum Master (Light)">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F46D7546-97C0-1949-8CDD-9FEF34E88BBB}" vid="{22A30C16-7545-114B-B40B-D0EE3EA7D474}"/>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Quantum Master (Dark)</Template>
  <TotalTime>650</TotalTime>
  <Words>522</Words>
  <Application>Microsoft Macintosh PowerPoint</Application>
  <PresentationFormat>On-screen Show (16:9)</PresentationFormat>
  <Paragraphs>78</Paragraphs>
  <Slides>15</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15</vt:i4>
      </vt:variant>
    </vt:vector>
  </HeadingPairs>
  <TitlesOfParts>
    <vt:vector size="26" baseType="lpstr">
      <vt:lpstr>.AppleSystemUIFont</vt:lpstr>
      <vt:lpstr>Arial</vt:lpstr>
      <vt:lpstr>HelvNeue Light for IBM</vt:lpstr>
      <vt:lpstr>IBM Plex Sans</vt:lpstr>
      <vt:lpstr>IBM Plex Sans Light</vt:lpstr>
      <vt:lpstr>IBM Plex Sans Regular</vt:lpstr>
      <vt:lpstr>IBM Plex Sans SemiBold</vt:lpstr>
      <vt:lpstr>System Font Regular</vt:lpstr>
      <vt:lpstr>Wingdings</vt:lpstr>
      <vt:lpstr>IBM Quantum Master (Dark)</vt:lpstr>
      <vt:lpstr>IBM Quantum Master (Light)</vt:lpstr>
      <vt:lpstr>IBM Quantum Spring Challenge 2023: A walkthrough!</vt:lpstr>
      <vt:lpstr>PowerPoint Presentation</vt:lpstr>
      <vt:lpstr>What are IBM Quantum Challenges?</vt:lpstr>
      <vt:lpstr> - A series of time-bound labs open for participants to solve.   - Mixture of tutorial content and challenging exercises with autograding. </vt:lpstr>
      <vt:lpstr>PowerPoint Presentation</vt:lpstr>
      <vt:lpstr>PowerPoint Presentation</vt:lpstr>
      <vt:lpstr>Credly Badges!</vt:lpstr>
      <vt:lpstr>PowerPoint Presentation</vt:lpstr>
      <vt:lpstr>PowerPoint Presentation</vt:lpstr>
      <vt:lpstr>PowerPoint Presentation</vt:lpstr>
      <vt:lpstr>Showcase Dynamic circuits through labs</vt:lpstr>
      <vt:lpstr>Showcase Dynamic circuits through labs</vt:lpstr>
      <vt:lpstr>Brief Walkthrough</vt:lpstr>
      <vt:lpstr>Thank you for your 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Qiskit presentation template</dc:title>
  <dc:creator>RUSSELL HUFFMAN</dc:creator>
  <cp:lastModifiedBy>Vishal Bajpe</cp:lastModifiedBy>
  <cp:revision>6</cp:revision>
  <dcterms:created xsi:type="dcterms:W3CDTF">2020-09-29T21:37:46Z</dcterms:created>
  <dcterms:modified xsi:type="dcterms:W3CDTF">2023-06-29T22:54:09Z</dcterms:modified>
</cp:coreProperties>
</file>